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 id="2147483750" r:id="rId2"/>
  </p:sldMasterIdLst>
  <p:notesMasterIdLst>
    <p:notesMasterId r:id="rId38"/>
  </p:notesMasterIdLst>
  <p:sldIdLst>
    <p:sldId id="354" r:id="rId3"/>
    <p:sldId id="355" r:id="rId4"/>
    <p:sldId id="353" r:id="rId5"/>
    <p:sldId id="352" r:id="rId6"/>
    <p:sldId id="351" r:id="rId7"/>
    <p:sldId id="350" r:id="rId8"/>
    <p:sldId id="349" r:id="rId9"/>
    <p:sldId id="348" r:id="rId10"/>
    <p:sldId id="378" r:id="rId11"/>
    <p:sldId id="372" r:id="rId12"/>
    <p:sldId id="373" r:id="rId13"/>
    <p:sldId id="374" r:id="rId14"/>
    <p:sldId id="375" r:id="rId15"/>
    <p:sldId id="376" r:id="rId16"/>
    <p:sldId id="377" r:id="rId17"/>
    <p:sldId id="332" r:id="rId18"/>
    <p:sldId id="379" r:id="rId19"/>
    <p:sldId id="380" r:id="rId20"/>
    <p:sldId id="333" r:id="rId21"/>
    <p:sldId id="381" r:id="rId22"/>
    <p:sldId id="340" r:id="rId23"/>
    <p:sldId id="339" r:id="rId24"/>
    <p:sldId id="322" r:id="rId25"/>
    <p:sldId id="319" r:id="rId26"/>
    <p:sldId id="321" r:id="rId27"/>
    <p:sldId id="323" r:id="rId28"/>
    <p:sldId id="324" r:id="rId29"/>
    <p:sldId id="364" r:id="rId30"/>
    <p:sldId id="365" r:id="rId31"/>
    <p:sldId id="366" r:id="rId32"/>
    <p:sldId id="367" r:id="rId33"/>
    <p:sldId id="368" r:id="rId34"/>
    <p:sldId id="369" r:id="rId35"/>
    <p:sldId id="370" r:id="rId36"/>
    <p:sldId id="371" r:id="rId3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F2FF"/>
    <a:srgbClr val="EAD5FF"/>
    <a:srgbClr val="FFFFFF"/>
    <a:srgbClr val="FFFFD5"/>
    <a:srgbClr val="CCFCAE"/>
    <a:srgbClr val="DCB9FF"/>
    <a:srgbClr val="061433"/>
    <a:srgbClr val="F2F496"/>
    <a:srgbClr val="F7F8FA"/>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Estilo claro 1 - Acento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Estilo medio 1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Estilo medio 4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varScale="1">
        <p:scale>
          <a:sx n="114" d="100"/>
          <a:sy n="114" d="100"/>
        </p:scale>
        <p:origin x="30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740A97-4A92-44D4-B6B0-2A7E28B9A637}" type="doc">
      <dgm:prSet loTypeId="urn:microsoft.com/office/officeart/2005/8/layout/vProcess5" loCatId="process" qsTypeId="urn:microsoft.com/office/officeart/2005/8/quickstyle/3d1" qsCatId="3D" csTypeId="urn:microsoft.com/office/officeart/2005/8/colors/accent1_2" csCatId="accent1" phldr="1"/>
      <dgm:spPr/>
      <dgm:t>
        <a:bodyPr/>
        <a:lstStyle/>
        <a:p>
          <a:endParaRPr lang="es-PE"/>
        </a:p>
      </dgm:t>
    </dgm:pt>
    <dgm:pt modelId="{56F50F7F-3931-4E21-AF75-B69BDDA5F238}">
      <dgm:prSet phldrT="[Texto]"/>
      <dgm:spPr>
        <a:xfrm>
          <a:off x="0" y="106655"/>
          <a:ext cx="9403940" cy="1171136"/>
        </a:xfrm>
        <a:prstGeom prst="roundRect">
          <a:avLst>
            <a:gd name="adj" fmla="val 10000"/>
          </a:avLst>
        </a:prstGeom>
      </dgm:spPr>
      <dgm:t>
        <a:bodyPr/>
        <a:lstStyle/>
        <a:p>
          <a:r>
            <a:rPr lang="es-PE" b="0" i="0">
              <a:latin typeface="Arial Black" panose="020B0A04020102020204" pitchFamily="34" charset="0"/>
              <a:ea typeface="+mn-ea"/>
              <a:cs typeface="+mn-cs"/>
            </a:rPr>
            <a:t>se ejecuta directamente sobre el hardware físico</a:t>
          </a:r>
          <a:endParaRPr lang="es-PE" dirty="0">
            <a:latin typeface="Arial Black" panose="020B0A04020102020204" pitchFamily="34" charset="0"/>
            <a:ea typeface="+mn-ea"/>
            <a:cs typeface="+mn-cs"/>
          </a:endParaRPr>
        </a:p>
      </dgm:t>
    </dgm:pt>
    <dgm:pt modelId="{1B10547E-ADFC-4F05-B7E6-A2456C5450DF}" type="parTrans" cxnId="{111E5879-ECE5-40A8-9728-42F18936D75B}">
      <dgm:prSet/>
      <dgm:spPr/>
      <dgm:t>
        <a:bodyPr/>
        <a:lstStyle/>
        <a:p>
          <a:endParaRPr lang="es-PE"/>
        </a:p>
      </dgm:t>
    </dgm:pt>
    <dgm:pt modelId="{1CAC90F9-5948-485F-B77B-0B1A5128A3DF}" type="sibTrans" cxnId="{111E5879-ECE5-40A8-9728-42F18936D75B}">
      <dgm:prSet/>
      <dgm:spPr>
        <a:xfrm>
          <a:off x="8642701" y="920643"/>
          <a:ext cx="761238" cy="761238"/>
        </a:xfrm>
        <a:prstGeom prst="downArrow">
          <a:avLst>
            <a:gd name="adj1" fmla="val 55000"/>
            <a:gd name="adj2" fmla="val 45000"/>
          </a:avLst>
        </a:prstGeom>
      </dgm:spPr>
      <dgm:t>
        <a:bodyPr/>
        <a:lstStyle/>
        <a:p>
          <a:endParaRPr lang="es-PE">
            <a:solidFill>
              <a:sysClr val="windowText" lastClr="000000">
                <a:hueOff val="0"/>
                <a:satOff val="0"/>
                <a:lumOff val="0"/>
                <a:alphaOff val="0"/>
              </a:sysClr>
            </a:solidFill>
            <a:latin typeface="Impact" panose="020B0806030902050204"/>
            <a:ea typeface="+mn-ea"/>
            <a:cs typeface="+mn-cs"/>
          </a:endParaRPr>
        </a:p>
      </dgm:t>
    </dgm:pt>
    <dgm:pt modelId="{192D5ADB-3426-4F78-AF14-5649F459E194}">
      <dgm:prSet phldrT="[Texto]"/>
      <dgm:spPr>
        <a:xfrm>
          <a:off x="1659518" y="1431388"/>
          <a:ext cx="9403940" cy="1171136"/>
        </a:xfrm>
        <a:prstGeom prst="roundRect">
          <a:avLst>
            <a:gd name="adj" fmla="val 10000"/>
          </a:avLst>
        </a:prstGeom>
      </dgm:spPr>
      <dgm:t>
        <a:bodyPr/>
        <a:lstStyle/>
        <a:p>
          <a:r>
            <a:rPr lang="es-PE" b="0" i="0">
              <a:latin typeface="Arial Black" panose="020B0A04020102020204" pitchFamily="34" charset="0"/>
              <a:ea typeface="+mn-ea"/>
              <a:cs typeface="+mn-cs"/>
            </a:rPr>
            <a:t>se carga antes que ninguno de los sistemas operativos invitados, y todos los accesos directos a hardware son controlados por él.</a:t>
          </a:r>
          <a:endParaRPr lang="es-PE" dirty="0">
            <a:latin typeface="Arial Black" panose="020B0A04020102020204" pitchFamily="34" charset="0"/>
            <a:ea typeface="+mn-ea"/>
            <a:cs typeface="+mn-cs"/>
          </a:endParaRPr>
        </a:p>
      </dgm:t>
    </dgm:pt>
    <dgm:pt modelId="{662D29AB-5DAD-4D46-B263-69782CEFF58C}" type="parTrans" cxnId="{ABDC8048-6103-432E-9948-601E8E3A2F23}">
      <dgm:prSet/>
      <dgm:spPr/>
      <dgm:t>
        <a:bodyPr/>
        <a:lstStyle/>
        <a:p>
          <a:endParaRPr lang="es-PE"/>
        </a:p>
      </dgm:t>
    </dgm:pt>
    <dgm:pt modelId="{61E4CE35-4E5B-414A-A85A-5A1D7C45C6FF}" type="sibTrans" cxnId="{ABDC8048-6103-432E-9948-601E8E3A2F23}">
      <dgm:prSet/>
      <dgm:spPr/>
      <dgm:t>
        <a:bodyPr/>
        <a:lstStyle/>
        <a:p>
          <a:endParaRPr lang="es-PE"/>
        </a:p>
      </dgm:t>
    </dgm:pt>
    <dgm:pt modelId="{1FE10FB2-1CC1-4021-88FC-10F814536250}" type="pres">
      <dgm:prSet presAssocID="{EB740A97-4A92-44D4-B6B0-2A7E28B9A637}" presName="outerComposite" presStyleCnt="0">
        <dgm:presLayoutVars>
          <dgm:chMax val="5"/>
          <dgm:dir/>
          <dgm:resizeHandles val="exact"/>
        </dgm:presLayoutVars>
      </dgm:prSet>
      <dgm:spPr/>
    </dgm:pt>
    <dgm:pt modelId="{0AEDCA47-069B-466D-937E-1520799BC1DD}" type="pres">
      <dgm:prSet presAssocID="{EB740A97-4A92-44D4-B6B0-2A7E28B9A637}" presName="dummyMaxCanvas" presStyleCnt="0">
        <dgm:presLayoutVars/>
      </dgm:prSet>
      <dgm:spPr/>
    </dgm:pt>
    <dgm:pt modelId="{D07595C9-30FD-488E-B26C-1AFB56E2E57E}" type="pres">
      <dgm:prSet presAssocID="{EB740A97-4A92-44D4-B6B0-2A7E28B9A637}" presName="TwoNodes_1" presStyleLbl="node1" presStyleIdx="0" presStyleCnt="2" custLinFactNeighborX="-8194" custLinFactNeighborY="9107">
        <dgm:presLayoutVars>
          <dgm:bulletEnabled val="1"/>
        </dgm:presLayoutVars>
      </dgm:prSet>
      <dgm:spPr/>
    </dgm:pt>
    <dgm:pt modelId="{8E0CEF15-5BF2-4FB7-8B67-03BB3AA1A8F9}" type="pres">
      <dgm:prSet presAssocID="{EB740A97-4A92-44D4-B6B0-2A7E28B9A637}" presName="TwoNodes_2" presStyleLbl="node1" presStyleIdx="1" presStyleCnt="2">
        <dgm:presLayoutVars>
          <dgm:bulletEnabled val="1"/>
        </dgm:presLayoutVars>
      </dgm:prSet>
      <dgm:spPr/>
    </dgm:pt>
    <dgm:pt modelId="{686CA0CA-8A2D-4515-9E06-D5DA0F9E10C6}" type="pres">
      <dgm:prSet presAssocID="{EB740A97-4A92-44D4-B6B0-2A7E28B9A637}" presName="TwoConn_1-2" presStyleLbl="fgAccFollowNode1" presStyleIdx="0" presStyleCnt="1">
        <dgm:presLayoutVars>
          <dgm:bulletEnabled val="1"/>
        </dgm:presLayoutVars>
      </dgm:prSet>
      <dgm:spPr/>
    </dgm:pt>
    <dgm:pt modelId="{97C7B9D3-465B-4AAC-9926-8FBC77216D37}" type="pres">
      <dgm:prSet presAssocID="{EB740A97-4A92-44D4-B6B0-2A7E28B9A637}" presName="TwoNodes_1_text" presStyleLbl="node1" presStyleIdx="1" presStyleCnt="2">
        <dgm:presLayoutVars>
          <dgm:bulletEnabled val="1"/>
        </dgm:presLayoutVars>
      </dgm:prSet>
      <dgm:spPr/>
    </dgm:pt>
    <dgm:pt modelId="{7F86C8AF-E7FB-4D16-AA2B-54137812F863}" type="pres">
      <dgm:prSet presAssocID="{EB740A97-4A92-44D4-B6B0-2A7E28B9A637}" presName="TwoNodes_2_text" presStyleLbl="node1" presStyleIdx="1" presStyleCnt="2">
        <dgm:presLayoutVars>
          <dgm:bulletEnabled val="1"/>
        </dgm:presLayoutVars>
      </dgm:prSet>
      <dgm:spPr/>
    </dgm:pt>
  </dgm:ptLst>
  <dgm:cxnLst>
    <dgm:cxn modelId="{0D5DBA1F-B105-4338-96C9-E15447B7A458}" type="presOf" srcId="{1CAC90F9-5948-485F-B77B-0B1A5128A3DF}" destId="{686CA0CA-8A2D-4515-9E06-D5DA0F9E10C6}" srcOrd="0" destOrd="0" presId="urn:microsoft.com/office/officeart/2005/8/layout/vProcess5"/>
    <dgm:cxn modelId="{B167893E-0A77-4C5C-AC99-011006261537}" type="presOf" srcId="{56F50F7F-3931-4E21-AF75-B69BDDA5F238}" destId="{97C7B9D3-465B-4AAC-9926-8FBC77216D37}" srcOrd="1" destOrd="0" presId="urn:microsoft.com/office/officeart/2005/8/layout/vProcess5"/>
    <dgm:cxn modelId="{ABDC8048-6103-432E-9948-601E8E3A2F23}" srcId="{EB740A97-4A92-44D4-B6B0-2A7E28B9A637}" destId="{192D5ADB-3426-4F78-AF14-5649F459E194}" srcOrd="1" destOrd="0" parTransId="{662D29AB-5DAD-4D46-B263-69782CEFF58C}" sibTransId="{61E4CE35-4E5B-414A-A85A-5A1D7C45C6FF}"/>
    <dgm:cxn modelId="{111E5879-ECE5-40A8-9728-42F18936D75B}" srcId="{EB740A97-4A92-44D4-B6B0-2A7E28B9A637}" destId="{56F50F7F-3931-4E21-AF75-B69BDDA5F238}" srcOrd="0" destOrd="0" parTransId="{1B10547E-ADFC-4F05-B7E6-A2456C5450DF}" sibTransId="{1CAC90F9-5948-485F-B77B-0B1A5128A3DF}"/>
    <dgm:cxn modelId="{0E37B08A-09D1-4DBE-8060-5EFCB24E81A7}" type="presOf" srcId="{192D5ADB-3426-4F78-AF14-5649F459E194}" destId="{7F86C8AF-E7FB-4D16-AA2B-54137812F863}" srcOrd="1" destOrd="0" presId="urn:microsoft.com/office/officeart/2005/8/layout/vProcess5"/>
    <dgm:cxn modelId="{830F3CD4-3DB8-4AED-91E1-BC46C4C45397}" type="presOf" srcId="{56F50F7F-3931-4E21-AF75-B69BDDA5F238}" destId="{D07595C9-30FD-488E-B26C-1AFB56E2E57E}" srcOrd="0" destOrd="0" presId="urn:microsoft.com/office/officeart/2005/8/layout/vProcess5"/>
    <dgm:cxn modelId="{52C49ED4-154A-492D-BF74-0AC2B5038A00}" type="presOf" srcId="{EB740A97-4A92-44D4-B6B0-2A7E28B9A637}" destId="{1FE10FB2-1CC1-4021-88FC-10F814536250}" srcOrd="0" destOrd="0" presId="urn:microsoft.com/office/officeart/2005/8/layout/vProcess5"/>
    <dgm:cxn modelId="{E37907F5-67BE-4E11-9F26-41FD38DF68A4}" type="presOf" srcId="{192D5ADB-3426-4F78-AF14-5649F459E194}" destId="{8E0CEF15-5BF2-4FB7-8B67-03BB3AA1A8F9}" srcOrd="0" destOrd="0" presId="urn:microsoft.com/office/officeart/2005/8/layout/vProcess5"/>
    <dgm:cxn modelId="{344674B8-6D63-4F69-A9AD-5F772E8DB636}" type="presParOf" srcId="{1FE10FB2-1CC1-4021-88FC-10F814536250}" destId="{0AEDCA47-069B-466D-937E-1520799BC1DD}" srcOrd="0" destOrd="0" presId="urn:microsoft.com/office/officeart/2005/8/layout/vProcess5"/>
    <dgm:cxn modelId="{CD6854BD-EC37-4A5E-9E53-58498AFFB9F8}" type="presParOf" srcId="{1FE10FB2-1CC1-4021-88FC-10F814536250}" destId="{D07595C9-30FD-488E-B26C-1AFB56E2E57E}" srcOrd="1" destOrd="0" presId="urn:microsoft.com/office/officeart/2005/8/layout/vProcess5"/>
    <dgm:cxn modelId="{7326A9B2-4E22-4291-9C63-E9433D98D3FD}" type="presParOf" srcId="{1FE10FB2-1CC1-4021-88FC-10F814536250}" destId="{8E0CEF15-5BF2-4FB7-8B67-03BB3AA1A8F9}" srcOrd="2" destOrd="0" presId="urn:microsoft.com/office/officeart/2005/8/layout/vProcess5"/>
    <dgm:cxn modelId="{9EEA821D-7135-4AF2-809F-A56D7C809CDA}" type="presParOf" srcId="{1FE10FB2-1CC1-4021-88FC-10F814536250}" destId="{686CA0CA-8A2D-4515-9E06-D5DA0F9E10C6}" srcOrd="3" destOrd="0" presId="urn:microsoft.com/office/officeart/2005/8/layout/vProcess5"/>
    <dgm:cxn modelId="{7CB88E1F-C3A4-46C4-A994-7EF81C2E4680}" type="presParOf" srcId="{1FE10FB2-1CC1-4021-88FC-10F814536250}" destId="{97C7B9D3-465B-4AAC-9926-8FBC77216D37}" srcOrd="4" destOrd="0" presId="urn:microsoft.com/office/officeart/2005/8/layout/vProcess5"/>
    <dgm:cxn modelId="{D196AFA8-D0FA-4098-8AED-F94051204322}" type="presParOf" srcId="{1FE10FB2-1CC1-4021-88FC-10F814536250}" destId="{7F86C8AF-E7FB-4D16-AA2B-54137812F863}" srcOrd="5"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C4F9654-7811-41EA-983A-E9D376A16B2D}" type="doc">
      <dgm:prSet loTypeId="urn:microsoft.com/office/officeart/2005/8/layout/process1" loCatId="process" qsTypeId="urn:microsoft.com/office/officeart/2005/8/quickstyle/3d1" qsCatId="3D" csTypeId="urn:microsoft.com/office/officeart/2005/8/colors/accent1_2" csCatId="accent1" phldr="1"/>
      <dgm:spPr/>
    </dgm:pt>
    <dgm:pt modelId="{42EA4D65-702F-4F55-B7D8-3A17BA9D53FF}">
      <dgm:prSet phldrT="[Texto]"/>
      <dgm:spPr>
        <a:xfrm>
          <a:off x="1946" y="210526"/>
          <a:ext cx="4151603" cy="2490961"/>
        </a:xfrm>
        <a:prstGeom prst="roundRect">
          <a:avLst>
            <a:gd name="adj" fmla="val 10000"/>
          </a:avLst>
        </a:prstGeom>
      </dgm:spPr>
      <dgm:t>
        <a:bodyPr/>
        <a:lstStyle/>
        <a:p>
          <a:pPr algn="just"/>
          <a:r>
            <a:rPr lang="es-PE" b="0" i="0" dirty="0">
              <a:latin typeface="Arial Black" panose="020B0A04020102020204" pitchFamily="34" charset="0"/>
              <a:ea typeface="+mn-ea"/>
              <a:cs typeface="+mn-cs"/>
            </a:rPr>
            <a:t>Se ejecuta en el contexto de un sistema operativo completo, que se carga antes que el hipervisor. Las máquinas virtuales se ejecutan en un tercer nivel, por encima del hipervisor.</a:t>
          </a:r>
          <a:endParaRPr lang="es-PE" dirty="0">
            <a:latin typeface="Arial Black" panose="020B0A04020102020204" pitchFamily="34" charset="0"/>
            <a:ea typeface="+mn-ea"/>
            <a:cs typeface="+mn-cs"/>
          </a:endParaRPr>
        </a:p>
      </dgm:t>
    </dgm:pt>
    <dgm:pt modelId="{7C483B50-661F-4F61-8DCE-3FD6D328D4B6}" type="parTrans" cxnId="{450A5684-46BE-4414-8E16-3AE6658AF686}">
      <dgm:prSet/>
      <dgm:spPr/>
      <dgm:t>
        <a:bodyPr/>
        <a:lstStyle/>
        <a:p>
          <a:endParaRPr lang="es-PE"/>
        </a:p>
      </dgm:t>
    </dgm:pt>
    <dgm:pt modelId="{A5AD21BD-F5A9-4C20-A80A-9E00EF94F5C1}" type="sibTrans" cxnId="{450A5684-46BE-4414-8E16-3AE6658AF686}">
      <dgm:prSet/>
      <dgm:spPr>
        <a:xfrm>
          <a:off x="4568710" y="941208"/>
          <a:ext cx="880139" cy="1029597"/>
        </a:xfrm>
        <a:prstGeom prst="rightArrow">
          <a:avLst>
            <a:gd name="adj1" fmla="val 60000"/>
            <a:gd name="adj2" fmla="val 50000"/>
          </a:avLst>
        </a:prstGeom>
      </dgm:spPr>
      <dgm:t>
        <a:bodyPr/>
        <a:lstStyle/>
        <a:p>
          <a:endParaRPr lang="es-PE">
            <a:solidFill>
              <a:sysClr val="window" lastClr="FFFFFF"/>
            </a:solidFill>
            <a:latin typeface="Impact" panose="020B0806030902050204"/>
            <a:ea typeface="+mn-ea"/>
            <a:cs typeface="+mn-cs"/>
          </a:endParaRPr>
        </a:p>
      </dgm:t>
    </dgm:pt>
    <dgm:pt modelId="{21B43D63-77D2-407E-9D5F-0E9211D1E5AD}">
      <dgm:prSet phldrT="[Texto]"/>
      <dgm:spPr>
        <a:xfrm>
          <a:off x="5814191" y="210526"/>
          <a:ext cx="4151603" cy="2490961"/>
        </a:xfrm>
        <a:prstGeom prst="roundRect">
          <a:avLst>
            <a:gd name="adj" fmla="val 10000"/>
          </a:avLst>
        </a:prstGeom>
      </dgm:spPr>
      <dgm:t>
        <a:bodyPr/>
        <a:lstStyle/>
        <a:p>
          <a:pPr algn="just"/>
          <a:r>
            <a:rPr lang="es-PE" b="0" i="0">
              <a:latin typeface="Arial Black" panose="020B0A04020102020204" pitchFamily="34" charset="0"/>
              <a:ea typeface="+mn-ea"/>
              <a:cs typeface="+mn-cs"/>
            </a:rPr>
            <a:t>Son típicos de escenarios de virtualización orientada a la ejecución multiplataforma de software, como en el caso de CLR de .NET o de las máquinas virtuales de Java</a:t>
          </a:r>
          <a:r>
            <a:rPr lang="es-PE" b="0" i="0">
              <a:latin typeface="Impact" panose="020B0806030902050204"/>
              <a:ea typeface="+mn-ea"/>
              <a:cs typeface="+mn-cs"/>
            </a:rPr>
            <a:t>.</a:t>
          </a:r>
          <a:endParaRPr lang="es-PE" dirty="0">
            <a:latin typeface="Impact" panose="020B0806030902050204"/>
            <a:ea typeface="+mn-ea"/>
            <a:cs typeface="+mn-cs"/>
          </a:endParaRPr>
        </a:p>
      </dgm:t>
    </dgm:pt>
    <dgm:pt modelId="{1EE7419D-7B1E-4CFF-85F3-8BEE804E982C}" type="parTrans" cxnId="{F4065DDF-28E4-40D2-B6CF-13916CF1A236}">
      <dgm:prSet/>
      <dgm:spPr/>
      <dgm:t>
        <a:bodyPr/>
        <a:lstStyle/>
        <a:p>
          <a:endParaRPr lang="es-PE"/>
        </a:p>
      </dgm:t>
    </dgm:pt>
    <dgm:pt modelId="{36356DC1-1B93-49E1-8D77-14747E4039C0}" type="sibTrans" cxnId="{F4065DDF-28E4-40D2-B6CF-13916CF1A236}">
      <dgm:prSet/>
      <dgm:spPr/>
      <dgm:t>
        <a:bodyPr/>
        <a:lstStyle/>
        <a:p>
          <a:endParaRPr lang="es-PE"/>
        </a:p>
      </dgm:t>
    </dgm:pt>
    <dgm:pt modelId="{C800B1AE-BE62-4B8F-BED2-591584FCD660}" type="pres">
      <dgm:prSet presAssocID="{7C4F9654-7811-41EA-983A-E9D376A16B2D}" presName="Name0" presStyleCnt="0">
        <dgm:presLayoutVars>
          <dgm:dir/>
          <dgm:resizeHandles val="exact"/>
        </dgm:presLayoutVars>
      </dgm:prSet>
      <dgm:spPr/>
    </dgm:pt>
    <dgm:pt modelId="{1C1F80ED-BD74-407F-98A2-19D8EB327CD1}" type="pres">
      <dgm:prSet presAssocID="{42EA4D65-702F-4F55-B7D8-3A17BA9D53FF}" presName="node" presStyleLbl="node1" presStyleIdx="0" presStyleCnt="2">
        <dgm:presLayoutVars>
          <dgm:bulletEnabled val="1"/>
        </dgm:presLayoutVars>
      </dgm:prSet>
      <dgm:spPr/>
    </dgm:pt>
    <dgm:pt modelId="{276F0296-0522-4EE1-8DA8-F69B589842EC}" type="pres">
      <dgm:prSet presAssocID="{A5AD21BD-F5A9-4C20-A80A-9E00EF94F5C1}" presName="sibTrans" presStyleLbl="sibTrans2D1" presStyleIdx="0" presStyleCnt="1"/>
      <dgm:spPr/>
    </dgm:pt>
    <dgm:pt modelId="{B0A12FD2-A929-40E4-9F27-A313F667A30C}" type="pres">
      <dgm:prSet presAssocID="{A5AD21BD-F5A9-4C20-A80A-9E00EF94F5C1}" presName="connectorText" presStyleLbl="sibTrans2D1" presStyleIdx="0" presStyleCnt="1"/>
      <dgm:spPr/>
    </dgm:pt>
    <dgm:pt modelId="{5BBE47F9-97A3-4B88-B74D-96ECEC4CE8F4}" type="pres">
      <dgm:prSet presAssocID="{21B43D63-77D2-407E-9D5F-0E9211D1E5AD}" presName="node" presStyleLbl="node1" presStyleIdx="1" presStyleCnt="2">
        <dgm:presLayoutVars>
          <dgm:bulletEnabled val="1"/>
        </dgm:presLayoutVars>
      </dgm:prSet>
      <dgm:spPr/>
    </dgm:pt>
  </dgm:ptLst>
  <dgm:cxnLst>
    <dgm:cxn modelId="{12DB4D0A-A9BE-4156-9D05-24BAAC443C29}" type="presOf" srcId="{7C4F9654-7811-41EA-983A-E9D376A16B2D}" destId="{C800B1AE-BE62-4B8F-BED2-591584FCD660}" srcOrd="0" destOrd="0" presId="urn:microsoft.com/office/officeart/2005/8/layout/process1"/>
    <dgm:cxn modelId="{450A5684-46BE-4414-8E16-3AE6658AF686}" srcId="{7C4F9654-7811-41EA-983A-E9D376A16B2D}" destId="{42EA4D65-702F-4F55-B7D8-3A17BA9D53FF}" srcOrd="0" destOrd="0" parTransId="{7C483B50-661F-4F61-8DCE-3FD6D328D4B6}" sibTransId="{A5AD21BD-F5A9-4C20-A80A-9E00EF94F5C1}"/>
    <dgm:cxn modelId="{B799D79C-0A92-4443-AE05-844F7589C4CA}" type="presOf" srcId="{21B43D63-77D2-407E-9D5F-0E9211D1E5AD}" destId="{5BBE47F9-97A3-4B88-B74D-96ECEC4CE8F4}" srcOrd="0" destOrd="0" presId="urn:microsoft.com/office/officeart/2005/8/layout/process1"/>
    <dgm:cxn modelId="{5FE169BF-BB20-4748-8293-D195EA264C00}" type="presOf" srcId="{A5AD21BD-F5A9-4C20-A80A-9E00EF94F5C1}" destId="{B0A12FD2-A929-40E4-9F27-A313F667A30C}" srcOrd="1" destOrd="0" presId="urn:microsoft.com/office/officeart/2005/8/layout/process1"/>
    <dgm:cxn modelId="{F4065DDF-28E4-40D2-B6CF-13916CF1A236}" srcId="{7C4F9654-7811-41EA-983A-E9D376A16B2D}" destId="{21B43D63-77D2-407E-9D5F-0E9211D1E5AD}" srcOrd="1" destOrd="0" parTransId="{1EE7419D-7B1E-4CFF-85F3-8BEE804E982C}" sibTransId="{36356DC1-1B93-49E1-8D77-14747E4039C0}"/>
    <dgm:cxn modelId="{BFB6C5E6-09A5-4896-A55D-E3BD3FA30C25}" type="presOf" srcId="{42EA4D65-702F-4F55-B7D8-3A17BA9D53FF}" destId="{1C1F80ED-BD74-407F-98A2-19D8EB327CD1}" srcOrd="0" destOrd="0" presId="urn:microsoft.com/office/officeart/2005/8/layout/process1"/>
    <dgm:cxn modelId="{45D452FF-E0D7-4D91-9838-5A79CB616EFB}" type="presOf" srcId="{A5AD21BD-F5A9-4C20-A80A-9E00EF94F5C1}" destId="{276F0296-0522-4EE1-8DA8-F69B589842EC}" srcOrd="0" destOrd="0" presId="urn:microsoft.com/office/officeart/2005/8/layout/process1"/>
    <dgm:cxn modelId="{B7B40106-FF91-4807-987B-44E1CA6A62B9}" type="presParOf" srcId="{C800B1AE-BE62-4B8F-BED2-591584FCD660}" destId="{1C1F80ED-BD74-407F-98A2-19D8EB327CD1}" srcOrd="0" destOrd="0" presId="urn:microsoft.com/office/officeart/2005/8/layout/process1"/>
    <dgm:cxn modelId="{B895E697-DA83-44AE-932E-F4DA9050B9ED}" type="presParOf" srcId="{C800B1AE-BE62-4B8F-BED2-591584FCD660}" destId="{276F0296-0522-4EE1-8DA8-F69B589842EC}" srcOrd="1" destOrd="0" presId="urn:microsoft.com/office/officeart/2005/8/layout/process1"/>
    <dgm:cxn modelId="{E0697941-88BA-4D15-868A-5161240A7C7C}" type="presParOf" srcId="{276F0296-0522-4EE1-8DA8-F69B589842EC}" destId="{B0A12FD2-A929-40E4-9F27-A313F667A30C}" srcOrd="0" destOrd="0" presId="urn:microsoft.com/office/officeart/2005/8/layout/process1"/>
    <dgm:cxn modelId="{5C73C665-5C80-490D-9097-38CC5A40CE8D}" type="presParOf" srcId="{C800B1AE-BE62-4B8F-BED2-591584FCD660}" destId="{5BBE47F9-97A3-4B88-B74D-96ECEC4CE8F4}"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C4F9654-7811-41EA-983A-E9D376A16B2D}" type="doc">
      <dgm:prSet loTypeId="urn:microsoft.com/office/officeart/2005/8/layout/default" loCatId="list" qsTypeId="urn:microsoft.com/office/officeart/2005/8/quickstyle/3d1" qsCatId="3D" csTypeId="urn:microsoft.com/office/officeart/2005/8/colors/accent1_2" csCatId="accent1" phldr="1"/>
      <dgm:spPr/>
    </dgm:pt>
    <dgm:pt modelId="{42EA4D65-702F-4F55-B7D8-3A17BA9D53FF}">
      <dgm:prSet phldrT="[Texto]"/>
      <dgm:spPr>
        <a:xfrm>
          <a:off x="875097" y="717"/>
          <a:ext cx="3913117" cy="2347870"/>
        </a:xfrm>
        <a:prstGeom prst="rect">
          <a:avLst/>
        </a:prstGeom>
      </dgm:spPr>
      <dgm:t>
        <a:bodyPr/>
        <a:lstStyle/>
        <a:p>
          <a:pPr algn="just"/>
          <a:r>
            <a:rPr lang="es-PE" b="0" i="0">
              <a:latin typeface="Arial Black" panose="020B0A04020102020204" pitchFamily="34" charset="0"/>
              <a:ea typeface="+mn-ea"/>
              <a:cs typeface="+mn-cs"/>
            </a:rPr>
            <a:t>En este modelo tanto el sistema operativo anfitrión como el hipervisor interactúan directamente con el hardware físico.</a:t>
          </a:r>
          <a:endParaRPr lang="es-PE" dirty="0">
            <a:latin typeface="Arial Black" panose="020B0A04020102020204" pitchFamily="34" charset="0"/>
            <a:ea typeface="+mn-ea"/>
            <a:cs typeface="+mn-cs"/>
          </a:endParaRPr>
        </a:p>
      </dgm:t>
    </dgm:pt>
    <dgm:pt modelId="{7C483B50-661F-4F61-8DCE-3FD6D328D4B6}" type="parTrans" cxnId="{450A5684-46BE-4414-8E16-3AE6658AF686}">
      <dgm:prSet/>
      <dgm:spPr/>
      <dgm:t>
        <a:bodyPr/>
        <a:lstStyle/>
        <a:p>
          <a:endParaRPr lang="es-PE"/>
        </a:p>
      </dgm:t>
    </dgm:pt>
    <dgm:pt modelId="{A5AD21BD-F5A9-4C20-A80A-9E00EF94F5C1}" type="sibTrans" cxnId="{450A5684-46BE-4414-8E16-3AE6658AF686}">
      <dgm:prSet/>
      <dgm:spPr/>
      <dgm:t>
        <a:bodyPr/>
        <a:lstStyle/>
        <a:p>
          <a:endParaRPr lang="es-PE"/>
        </a:p>
      </dgm:t>
    </dgm:pt>
    <dgm:pt modelId="{21B43D63-77D2-407E-9D5F-0E9211D1E5AD}">
      <dgm:prSet phldrT="[Texto]"/>
      <dgm:spPr>
        <a:xfrm>
          <a:off x="5179526" y="717"/>
          <a:ext cx="3913117" cy="2347870"/>
        </a:xfrm>
        <a:prstGeom prst="rect">
          <a:avLst/>
        </a:prstGeom>
      </dgm:spPr>
      <dgm:t>
        <a:bodyPr/>
        <a:lstStyle/>
        <a:p>
          <a:pPr algn="just"/>
          <a:r>
            <a:rPr lang="es-PE" b="0" i="0">
              <a:latin typeface="Arial Black" panose="020B0A04020102020204" pitchFamily="34" charset="0"/>
              <a:ea typeface="+mn-ea"/>
              <a:cs typeface="+mn-cs"/>
            </a:rPr>
            <a:t>Las máquinas virtuales se ejecutan en un tercer nivel con respecto al hardware, por encima del hipervisor, pero también interactúan directamente con el sistema operativo anfitrión.</a:t>
          </a:r>
          <a:endParaRPr lang="es-PE" dirty="0">
            <a:latin typeface="Impact" panose="020B0806030902050204"/>
            <a:ea typeface="+mn-ea"/>
            <a:cs typeface="+mn-cs"/>
          </a:endParaRPr>
        </a:p>
      </dgm:t>
    </dgm:pt>
    <dgm:pt modelId="{1EE7419D-7B1E-4CFF-85F3-8BEE804E982C}" type="parTrans" cxnId="{F4065DDF-28E4-40D2-B6CF-13916CF1A236}">
      <dgm:prSet/>
      <dgm:spPr/>
      <dgm:t>
        <a:bodyPr/>
        <a:lstStyle/>
        <a:p>
          <a:endParaRPr lang="es-PE"/>
        </a:p>
      </dgm:t>
    </dgm:pt>
    <dgm:pt modelId="{36356DC1-1B93-49E1-8D77-14747E4039C0}" type="sibTrans" cxnId="{F4065DDF-28E4-40D2-B6CF-13916CF1A236}">
      <dgm:prSet/>
      <dgm:spPr/>
      <dgm:t>
        <a:bodyPr/>
        <a:lstStyle/>
        <a:p>
          <a:endParaRPr lang="es-PE"/>
        </a:p>
      </dgm:t>
    </dgm:pt>
    <dgm:pt modelId="{6526A9E2-AC26-4373-AF26-93CBD047E766}" type="pres">
      <dgm:prSet presAssocID="{7C4F9654-7811-41EA-983A-E9D376A16B2D}" presName="diagram" presStyleCnt="0">
        <dgm:presLayoutVars>
          <dgm:dir/>
          <dgm:resizeHandles val="exact"/>
        </dgm:presLayoutVars>
      </dgm:prSet>
      <dgm:spPr/>
    </dgm:pt>
    <dgm:pt modelId="{25FF6A63-6E45-4A1A-B4E3-BCA70375CCA9}" type="pres">
      <dgm:prSet presAssocID="{42EA4D65-702F-4F55-B7D8-3A17BA9D53FF}" presName="node" presStyleLbl="node1" presStyleIdx="0" presStyleCnt="2">
        <dgm:presLayoutVars>
          <dgm:bulletEnabled val="1"/>
        </dgm:presLayoutVars>
      </dgm:prSet>
      <dgm:spPr/>
    </dgm:pt>
    <dgm:pt modelId="{CCF9CDBC-BC17-4C1B-9D2F-10B54A285E1E}" type="pres">
      <dgm:prSet presAssocID="{A5AD21BD-F5A9-4C20-A80A-9E00EF94F5C1}" presName="sibTrans" presStyleCnt="0"/>
      <dgm:spPr/>
    </dgm:pt>
    <dgm:pt modelId="{1A150756-E52B-4308-9958-8F77A651D2F5}" type="pres">
      <dgm:prSet presAssocID="{21B43D63-77D2-407E-9D5F-0E9211D1E5AD}" presName="node" presStyleLbl="node1" presStyleIdx="1" presStyleCnt="2">
        <dgm:presLayoutVars>
          <dgm:bulletEnabled val="1"/>
        </dgm:presLayoutVars>
      </dgm:prSet>
      <dgm:spPr/>
    </dgm:pt>
  </dgm:ptLst>
  <dgm:cxnLst>
    <dgm:cxn modelId="{4A9AFE18-3F2A-498E-8FC5-99B822FBECF2}" type="presOf" srcId="{42EA4D65-702F-4F55-B7D8-3A17BA9D53FF}" destId="{25FF6A63-6E45-4A1A-B4E3-BCA70375CCA9}" srcOrd="0" destOrd="0" presId="urn:microsoft.com/office/officeart/2005/8/layout/default"/>
    <dgm:cxn modelId="{2D954D1E-37B0-4E20-A7C0-AD24A0DC6056}" type="presOf" srcId="{7C4F9654-7811-41EA-983A-E9D376A16B2D}" destId="{6526A9E2-AC26-4373-AF26-93CBD047E766}" srcOrd="0" destOrd="0" presId="urn:microsoft.com/office/officeart/2005/8/layout/default"/>
    <dgm:cxn modelId="{4259D471-586E-493B-8583-F0C14A6BE245}" type="presOf" srcId="{21B43D63-77D2-407E-9D5F-0E9211D1E5AD}" destId="{1A150756-E52B-4308-9958-8F77A651D2F5}" srcOrd="0" destOrd="0" presId="urn:microsoft.com/office/officeart/2005/8/layout/default"/>
    <dgm:cxn modelId="{450A5684-46BE-4414-8E16-3AE6658AF686}" srcId="{7C4F9654-7811-41EA-983A-E9D376A16B2D}" destId="{42EA4D65-702F-4F55-B7D8-3A17BA9D53FF}" srcOrd="0" destOrd="0" parTransId="{7C483B50-661F-4F61-8DCE-3FD6D328D4B6}" sibTransId="{A5AD21BD-F5A9-4C20-A80A-9E00EF94F5C1}"/>
    <dgm:cxn modelId="{F4065DDF-28E4-40D2-B6CF-13916CF1A236}" srcId="{7C4F9654-7811-41EA-983A-E9D376A16B2D}" destId="{21B43D63-77D2-407E-9D5F-0E9211D1E5AD}" srcOrd="1" destOrd="0" parTransId="{1EE7419D-7B1E-4CFF-85F3-8BEE804E982C}" sibTransId="{36356DC1-1B93-49E1-8D77-14747E4039C0}"/>
    <dgm:cxn modelId="{3AED3F89-1B35-4D59-934B-0F9A3DFFDCCD}" type="presParOf" srcId="{6526A9E2-AC26-4373-AF26-93CBD047E766}" destId="{25FF6A63-6E45-4A1A-B4E3-BCA70375CCA9}" srcOrd="0" destOrd="0" presId="urn:microsoft.com/office/officeart/2005/8/layout/default"/>
    <dgm:cxn modelId="{7FC11CC5-14AF-4042-8CD3-58D3BEC27E72}" type="presParOf" srcId="{6526A9E2-AC26-4373-AF26-93CBD047E766}" destId="{CCF9CDBC-BC17-4C1B-9D2F-10B54A285E1E}" srcOrd="1" destOrd="0" presId="urn:microsoft.com/office/officeart/2005/8/layout/default"/>
    <dgm:cxn modelId="{45D83F0B-7D06-49A2-BB87-557F1DA6871B}" type="presParOf" srcId="{6526A9E2-AC26-4373-AF26-93CBD047E766}" destId="{1A150756-E52B-4308-9958-8F77A651D2F5}" srcOrd="2" destOrd="0" presId="urn:microsoft.com/office/officeart/2005/8/layout/default"/>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A7E0946-BA01-426B-BBFD-620BB8434357}"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s-PE"/>
        </a:p>
      </dgm:t>
    </dgm:pt>
    <dgm:pt modelId="{ED85E14C-994E-4999-884B-5B0438093671}">
      <dgm:prSet phldrT="[Texto]" custT="1"/>
      <dgm:spPr/>
      <dgm:t>
        <a:bodyPr/>
        <a:lstStyle/>
        <a:p>
          <a:r>
            <a:rPr lang="es-PE" sz="2000" dirty="0"/>
            <a:t>Es una plataforma de virtualización a nivel de centro de datos producido por VMware Inc. Es el componente de su producto VMware </a:t>
          </a:r>
          <a:r>
            <a:rPr lang="es-PE" sz="2000" dirty="0" err="1"/>
            <a:t>Infraestructure</a:t>
          </a:r>
          <a:r>
            <a:rPr lang="es-PE" sz="2000" dirty="0"/>
            <a:t> que se encuentra al nivel inferior de la capa de virtualización, el hipervisor, aunque posee herramientas y servicios de gestión autónomos e independientes.</a:t>
          </a:r>
        </a:p>
      </dgm:t>
    </dgm:pt>
    <dgm:pt modelId="{3FD56404-0EA5-41EF-990D-2EF59E0869BB}" type="parTrans" cxnId="{7098DF1E-FFA4-451E-ABAE-2C4D07AA8B79}">
      <dgm:prSet/>
      <dgm:spPr/>
      <dgm:t>
        <a:bodyPr/>
        <a:lstStyle/>
        <a:p>
          <a:endParaRPr lang="es-PE"/>
        </a:p>
      </dgm:t>
    </dgm:pt>
    <dgm:pt modelId="{EBB49A79-7E7E-430F-A815-CF43FDC70B62}" type="sibTrans" cxnId="{7098DF1E-FFA4-451E-ABAE-2C4D07AA8B79}">
      <dgm:prSet/>
      <dgm:spPr/>
      <dgm:t>
        <a:bodyPr/>
        <a:lstStyle/>
        <a:p>
          <a:endParaRPr lang="es-PE"/>
        </a:p>
      </dgm:t>
    </dgm:pt>
    <dgm:pt modelId="{3723DA10-5317-4A05-898A-302DFF7DC19A}">
      <dgm:prSet phldrT="[Texto]" custT="1"/>
      <dgm:spPr/>
      <dgm:t>
        <a:bodyPr/>
        <a:lstStyle/>
        <a:p>
          <a:r>
            <a:rPr lang="es-PE" sz="2000" dirty="0"/>
            <a:t>Está compuesto de un sistema operativo autónomo que proporciona el entorno de gestión, administración y ejecución al software </a:t>
          </a:r>
          <a:r>
            <a:rPr lang="es-PE" sz="2000" dirty="0" err="1"/>
            <a:t>hipervisor</a:t>
          </a:r>
          <a:r>
            <a:rPr lang="es-PE" sz="2000" dirty="0"/>
            <a:t>, y los servicios y servidores que permiten la interacción con el software de gestión y administración y las máquinas virtuales.</a:t>
          </a:r>
        </a:p>
      </dgm:t>
    </dgm:pt>
    <dgm:pt modelId="{9AB7D0D6-92E4-4171-8688-8F0F400B727B}" type="parTrans" cxnId="{B93FF396-15E3-4212-A29E-26DA00AB0350}">
      <dgm:prSet/>
      <dgm:spPr/>
      <dgm:t>
        <a:bodyPr/>
        <a:lstStyle/>
        <a:p>
          <a:endParaRPr lang="es-PE"/>
        </a:p>
      </dgm:t>
    </dgm:pt>
    <dgm:pt modelId="{DDFDC46D-F452-49FB-9F04-E1FE1C3AC177}" type="sibTrans" cxnId="{B93FF396-15E3-4212-A29E-26DA00AB0350}">
      <dgm:prSet/>
      <dgm:spPr/>
      <dgm:t>
        <a:bodyPr/>
        <a:lstStyle/>
        <a:p>
          <a:endParaRPr lang="es-PE"/>
        </a:p>
      </dgm:t>
    </dgm:pt>
    <dgm:pt modelId="{9BABFD5C-83B8-4D67-BD41-27FB16CE320E}" type="pres">
      <dgm:prSet presAssocID="{FA7E0946-BA01-426B-BBFD-620BB8434357}" presName="linear" presStyleCnt="0">
        <dgm:presLayoutVars>
          <dgm:dir/>
          <dgm:animLvl val="lvl"/>
          <dgm:resizeHandles val="exact"/>
        </dgm:presLayoutVars>
      </dgm:prSet>
      <dgm:spPr/>
    </dgm:pt>
    <dgm:pt modelId="{19A7FBF1-9E39-4056-A21D-C7D0379507CB}" type="pres">
      <dgm:prSet presAssocID="{ED85E14C-994E-4999-884B-5B0438093671}" presName="parentLin" presStyleCnt="0"/>
      <dgm:spPr/>
    </dgm:pt>
    <dgm:pt modelId="{7B522EA2-33D0-4473-82DA-A75457F263E1}" type="pres">
      <dgm:prSet presAssocID="{ED85E14C-994E-4999-884B-5B0438093671}" presName="parentLeftMargin" presStyleLbl="node1" presStyleIdx="0" presStyleCnt="2"/>
      <dgm:spPr/>
    </dgm:pt>
    <dgm:pt modelId="{03BEA501-9DF3-4CB5-B764-5357FF3005CB}" type="pres">
      <dgm:prSet presAssocID="{ED85E14C-994E-4999-884B-5B0438093671}" presName="parentText" presStyleLbl="node1" presStyleIdx="0" presStyleCnt="2" custScaleY="200480">
        <dgm:presLayoutVars>
          <dgm:chMax val="0"/>
          <dgm:bulletEnabled val="1"/>
        </dgm:presLayoutVars>
      </dgm:prSet>
      <dgm:spPr/>
    </dgm:pt>
    <dgm:pt modelId="{E6BC0113-CC0F-4124-A08B-78AAF42C5D51}" type="pres">
      <dgm:prSet presAssocID="{ED85E14C-994E-4999-884B-5B0438093671}" presName="negativeSpace" presStyleCnt="0"/>
      <dgm:spPr/>
    </dgm:pt>
    <dgm:pt modelId="{12CCFCEC-19FC-432D-BEC1-ECEDDC0F75FF}" type="pres">
      <dgm:prSet presAssocID="{ED85E14C-994E-4999-884B-5B0438093671}" presName="childText" presStyleLbl="conFgAcc1" presStyleIdx="0" presStyleCnt="2">
        <dgm:presLayoutVars>
          <dgm:bulletEnabled val="1"/>
        </dgm:presLayoutVars>
      </dgm:prSet>
      <dgm:spPr/>
    </dgm:pt>
    <dgm:pt modelId="{A8BD459F-EC83-447C-9E97-B6F9D76658F0}" type="pres">
      <dgm:prSet presAssocID="{EBB49A79-7E7E-430F-A815-CF43FDC70B62}" presName="spaceBetweenRectangles" presStyleCnt="0"/>
      <dgm:spPr/>
    </dgm:pt>
    <dgm:pt modelId="{3F97D73D-397A-4416-B485-B476794042A3}" type="pres">
      <dgm:prSet presAssocID="{3723DA10-5317-4A05-898A-302DFF7DC19A}" presName="parentLin" presStyleCnt="0"/>
      <dgm:spPr/>
    </dgm:pt>
    <dgm:pt modelId="{F65CF0B1-F14C-4566-9F52-42670043F6BE}" type="pres">
      <dgm:prSet presAssocID="{3723DA10-5317-4A05-898A-302DFF7DC19A}" presName="parentLeftMargin" presStyleLbl="node1" presStyleIdx="0" presStyleCnt="2"/>
      <dgm:spPr/>
    </dgm:pt>
    <dgm:pt modelId="{84864462-024B-4CDE-8CBB-D1FA95129C2D}" type="pres">
      <dgm:prSet presAssocID="{3723DA10-5317-4A05-898A-302DFF7DC19A}" presName="parentText" presStyleLbl="node1" presStyleIdx="1" presStyleCnt="2" custScaleY="152418">
        <dgm:presLayoutVars>
          <dgm:chMax val="0"/>
          <dgm:bulletEnabled val="1"/>
        </dgm:presLayoutVars>
      </dgm:prSet>
      <dgm:spPr/>
    </dgm:pt>
    <dgm:pt modelId="{A8CCFEF0-F108-43AD-87A3-13221B0B6E79}" type="pres">
      <dgm:prSet presAssocID="{3723DA10-5317-4A05-898A-302DFF7DC19A}" presName="negativeSpace" presStyleCnt="0"/>
      <dgm:spPr/>
    </dgm:pt>
    <dgm:pt modelId="{216E283D-61F1-4008-AE5E-146B11644195}" type="pres">
      <dgm:prSet presAssocID="{3723DA10-5317-4A05-898A-302DFF7DC19A}" presName="childText" presStyleLbl="conFgAcc1" presStyleIdx="1" presStyleCnt="2">
        <dgm:presLayoutVars>
          <dgm:bulletEnabled val="1"/>
        </dgm:presLayoutVars>
      </dgm:prSet>
      <dgm:spPr/>
    </dgm:pt>
  </dgm:ptLst>
  <dgm:cxnLst>
    <dgm:cxn modelId="{7098DF1E-FFA4-451E-ABAE-2C4D07AA8B79}" srcId="{FA7E0946-BA01-426B-BBFD-620BB8434357}" destId="{ED85E14C-994E-4999-884B-5B0438093671}" srcOrd="0" destOrd="0" parTransId="{3FD56404-0EA5-41EF-990D-2EF59E0869BB}" sibTransId="{EBB49A79-7E7E-430F-A815-CF43FDC70B62}"/>
    <dgm:cxn modelId="{A099CC21-A47C-4FE4-AF5E-E494F8883C02}" type="presOf" srcId="{3723DA10-5317-4A05-898A-302DFF7DC19A}" destId="{F65CF0B1-F14C-4566-9F52-42670043F6BE}" srcOrd="0" destOrd="0" presId="urn:microsoft.com/office/officeart/2005/8/layout/list1"/>
    <dgm:cxn modelId="{DC800946-01F4-4D87-B049-20447E10205F}" type="presOf" srcId="{FA7E0946-BA01-426B-BBFD-620BB8434357}" destId="{9BABFD5C-83B8-4D67-BD41-27FB16CE320E}" srcOrd="0" destOrd="0" presId="urn:microsoft.com/office/officeart/2005/8/layout/list1"/>
    <dgm:cxn modelId="{F58C5A66-6637-4E41-B8C7-0C203E7B6066}" type="presOf" srcId="{ED85E14C-994E-4999-884B-5B0438093671}" destId="{03BEA501-9DF3-4CB5-B764-5357FF3005CB}" srcOrd="1" destOrd="0" presId="urn:microsoft.com/office/officeart/2005/8/layout/list1"/>
    <dgm:cxn modelId="{B93FF396-15E3-4212-A29E-26DA00AB0350}" srcId="{FA7E0946-BA01-426B-BBFD-620BB8434357}" destId="{3723DA10-5317-4A05-898A-302DFF7DC19A}" srcOrd="1" destOrd="0" parTransId="{9AB7D0D6-92E4-4171-8688-8F0F400B727B}" sibTransId="{DDFDC46D-F452-49FB-9F04-E1FE1C3AC177}"/>
    <dgm:cxn modelId="{BEE01FA8-696B-4BBC-9D4E-FE565C0C9C81}" type="presOf" srcId="{3723DA10-5317-4A05-898A-302DFF7DC19A}" destId="{84864462-024B-4CDE-8CBB-D1FA95129C2D}" srcOrd="1" destOrd="0" presId="urn:microsoft.com/office/officeart/2005/8/layout/list1"/>
    <dgm:cxn modelId="{2796E1F8-8B4B-48FF-B50B-507A5C1A4C46}" type="presOf" srcId="{ED85E14C-994E-4999-884B-5B0438093671}" destId="{7B522EA2-33D0-4473-82DA-A75457F263E1}" srcOrd="0" destOrd="0" presId="urn:microsoft.com/office/officeart/2005/8/layout/list1"/>
    <dgm:cxn modelId="{93CFE304-C1F2-47D3-9894-275B4538D9A8}" type="presParOf" srcId="{9BABFD5C-83B8-4D67-BD41-27FB16CE320E}" destId="{19A7FBF1-9E39-4056-A21D-C7D0379507CB}" srcOrd="0" destOrd="0" presId="urn:microsoft.com/office/officeart/2005/8/layout/list1"/>
    <dgm:cxn modelId="{DE094F41-71FB-4C12-922A-897E9C71FF89}" type="presParOf" srcId="{19A7FBF1-9E39-4056-A21D-C7D0379507CB}" destId="{7B522EA2-33D0-4473-82DA-A75457F263E1}" srcOrd="0" destOrd="0" presId="urn:microsoft.com/office/officeart/2005/8/layout/list1"/>
    <dgm:cxn modelId="{30604978-22E9-4EE0-94BA-BC42BF0AA24E}" type="presParOf" srcId="{19A7FBF1-9E39-4056-A21D-C7D0379507CB}" destId="{03BEA501-9DF3-4CB5-B764-5357FF3005CB}" srcOrd="1" destOrd="0" presId="urn:microsoft.com/office/officeart/2005/8/layout/list1"/>
    <dgm:cxn modelId="{62417778-510F-40B2-B1BD-A363E508013F}" type="presParOf" srcId="{9BABFD5C-83B8-4D67-BD41-27FB16CE320E}" destId="{E6BC0113-CC0F-4124-A08B-78AAF42C5D51}" srcOrd="1" destOrd="0" presId="urn:microsoft.com/office/officeart/2005/8/layout/list1"/>
    <dgm:cxn modelId="{248342F0-E419-4630-9916-192D8135832E}" type="presParOf" srcId="{9BABFD5C-83B8-4D67-BD41-27FB16CE320E}" destId="{12CCFCEC-19FC-432D-BEC1-ECEDDC0F75FF}" srcOrd="2" destOrd="0" presId="urn:microsoft.com/office/officeart/2005/8/layout/list1"/>
    <dgm:cxn modelId="{1268A690-C6A1-418F-A3C8-4261E2542C41}" type="presParOf" srcId="{9BABFD5C-83B8-4D67-BD41-27FB16CE320E}" destId="{A8BD459F-EC83-447C-9E97-B6F9D76658F0}" srcOrd="3" destOrd="0" presId="urn:microsoft.com/office/officeart/2005/8/layout/list1"/>
    <dgm:cxn modelId="{B608547E-BDFA-44A7-A2F9-1FA3F6EC2A7A}" type="presParOf" srcId="{9BABFD5C-83B8-4D67-BD41-27FB16CE320E}" destId="{3F97D73D-397A-4416-B485-B476794042A3}" srcOrd="4" destOrd="0" presId="urn:microsoft.com/office/officeart/2005/8/layout/list1"/>
    <dgm:cxn modelId="{07513067-67AD-4DB4-9B1C-7E2A30C619B0}" type="presParOf" srcId="{3F97D73D-397A-4416-B485-B476794042A3}" destId="{F65CF0B1-F14C-4566-9F52-42670043F6BE}" srcOrd="0" destOrd="0" presId="urn:microsoft.com/office/officeart/2005/8/layout/list1"/>
    <dgm:cxn modelId="{A9E327C7-2406-42A1-A230-AA788AABC660}" type="presParOf" srcId="{3F97D73D-397A-4416-B485-B476794042A3}" destId="{84864462-024B-4CDE-8CBB-D1FA95129C2D}" srcOrd="1" destOrd="0" presId="urn:microsoft.com/office/officeart/2005/8/layout/list1"/>
    <dgm:cxn modelId="{776F1CE8-A5DF-4B2C-88FD-B47B7D78452E}" type="presParOf" srcId="{9BABFD5C-83B8-4D67-BD41-27FB16CE320E}" destId="{A8CCFEF0-F108-43AD-87A3-13221B0B6E79}" srcOrd="5" destOrd="0" presId="urn:microsoft.com/office/officeart/2005/8/layout/list1"/>
    <dgm:cxn modelId="{7041CE6A-DCDB-46C2-A4AF-D1C410443D7B}" type="presParOf" srcId="{9BABFD5C-83B8-4D67-BD41-27FB16CE320E}" destId="{216E283D-61F1-4008-AE5E-146B11644195}"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5D6CA37-F7FB-4340-B02F-F6AE0D504F82}" type="doc">
      <dgm:prSet loTypeId="urn:microsoft.com/office/officeart/2008/layout/VerticalCurvedList" loCatId="list" qsTypeId="urn:microsoft.com/office/officeart/2005/8/quickstyle/3d1" qsCatId="3D" csTypeId="urn:microsoft.com/office/officeart/2005/8/colors/accent1_2" csCatId="accent1" phldr="1"/>
      <dgm:spPr/>
      <dgm:t>
        <a:bodyPr/>
        <a:lstStyle/>
        <a:p>
          <a:endParaRPr lang="es-PE"/>
        </a:p>
      </dgm:t>
    </dgm:pt>
    <dgm:pt modelId="{B7D9DA65-6A21-46BB-8937-845F4F56AB9C}">
      <dgm:prSet phldrT="[Texto]" custT="1"/>
      <dgm:spPr/>
      <dgm:t>
        <a:bodyPr/>
        <a:lstStyle/>
        <a:p>
          <a:r>
            <a:rPr lang="es-PE" sz="2000" dirty="0"/>
            <a:t>VMware </a:t>
          </a:r>
          <a:r>
            <a:rPr lang="es-PE" sz="2000" dirty="0" err="1"/>
            <a:t>ESXi</a:t>
          </a:r>
          <a:r>
            <a:rPr lang="es-PE" sz="2000" dirty="0"/>
            <a:t> es un hipervisor del tipo "</a:t>
          </a:r>
          <a:r>
            <a:rPr lang="es-PE" sz="2000" dirty="0" err="1"/>
            <a:t>bare</a:t>
          </a:r>
          <a:r>
            <a:rPr lang="es-PE" sz="2000" dirty="0"/>
            <a:t> metal".</a:t>
          </a:r>
          <a:r>
            <a:rPr lang="es-PE" sz="2000" b="0" i="0" dirty="0"/>
            <a:t> se instala directamente sobre el servidor físico (maquina </a:t>
          </a:r>
          <a:r>
            <a:rPr lang="es-PE" sz="2000" b="0" i="0" dirty="0" err="1"/>
            <a:t>fisica</a:t>
          </a:r>
          <a:r>
            <a:rPr lang="es-PE" sz="2000" b="0" i="0" dirty="0"/>
            <a:t>), lo que permite crear particiones de múltiples servidores lógicos denominados máquinas virtuales. </a:t>
          </a:r>
          <a:r>
            <a:rPr lang="es-PE" sz="2000" dirty="0"/>
            <a:t> </a:t>
          </a:r>
        </a:p>
      </dgm:t>
    </dgm:pt>
    <dgm:pt modelId="{31CCB74D-5FEC-4936-B6FC-C593C6A9DD61}" type="parTrans" cxnId="{FC227F0C-0B48-4C7F-9F4A-D8E3BACFBCB6}">
      <dgm:prSet/>
      <dgm:spPr/>
      <dgm:t>
        <a:bodyPr/>
        <a:lstStyle/>
        <a:p>
          <a:endParaRPr lang="es-PE"/>
        </a:p>
      </dgm:t>
    </dgm:pt>
    <dgm:pt modelId="{196A0256-F839-4706-B1E4-C96006CACDB5}" type="sibTrans" cxnId="{FC227F0C-0B48-4C7F-9F4A-D8E3BACFBCB6}">
      <dgm:prSet/>
      <dgm:spPr/>
      <dgm:t>
        <a:bodyPr/>
        <a:lstStyle/>
        <a:p>
          <a:endParaRPr lang="es-PE"/>
        </a:p>
      </dgm:t>
    </dgm:pt>
    <dgm:pt modelId="{8ECD6FA4-F741-42D1-9A23-AA9B9F531D87}">
      <dgm:prSet phldrT="[Texto]" custT="1"/>
      <dgm:spPr/>
      <dgm:t>
        <a:bodyPr/>
        <a:lstStyle/>
        <a:p>
          <a:r>
            <a:rPr lang="es-PE" sz="2000" dirty="0"/>
            <a:t>Para su ejecución, </a:t>
          </a:r>
          <a:r>
            <a:rPr lang="es-PE" sz="2000" dirty="0" err="1"/>
            <a:t>ESXi</a:t>
          </a:r>
          <a:r>
            <a:rPr lang="es-PE" sz="2000" dirty="0"/>
            <a:t> se apoya en un sistema Linux basado en Red </a:t>
          </a:r>
          <a:r>
            <a:rPr lang="es-PE" sz="2000" dirty="0" err="1"/>
            <a:t>Hat</a:t>
          </a:r>
          <a:r>
            <a:rPr lang="es-PE" sz="2000" dirty="0"/>
            <a:t> Enterprise Linux modificado para la ejecución del hipervisor y los componentes de virtualización de VMware. </a:t>
          </a:r>
        </a:p>
      </dgm:t>
    </dgm:pt>
    <dgm:pt modelId="{B404CC0F-DF14-4123-A666-3794DB8DD064}" type="parTrans" cxnId="{7F87EA92-5107-4C0F-A8C3-013AEA0C32D4}">
      <dgm:prSet/>
      <dgm:spPr/>
      <dgm:t>
        <a:bodyPr/>
        <a:lstStyle/>
        <a:p>
          <a:endParaRPr lang="es-PE"/>
        </a:p>
      </dgm:t>
    </dgm:pt>
    <dgm:pt modelId="{12966994-FB6F-4FAE-B695-8F6F540DD9BB}" type="sibTrans" cxnId="{7F87EA92-5107-4C0F-A8C3-013AEA0C32D4}">
      <dgm:prSet/>
      <dgm:spPr/>
      <dgm:t>
        <a:bodyPr/>
        <a:lstStyle/>
        <a:p>
          <a:endParaRPr lang="es-PE"/>
        </a:p>
      </dgm:t>
    </dgm:pt>
    <dgm:pt modelId="{BF996021-0D4B-47B3-B91D-8818497DCD5E}">
      <dgm:prSet phldrT="[Texto]" custT="1"/>
      <dgm:spPr/>
      <dgm:t>
        <a:bodyPr/>
        <a:lstStyle/>
        <a:p>
          <a:r>
            <a:rPr lang="es-PE" sz="2000" dirty="0"/>
            <a:t>Hasta la versión 3.5u4 se basa en código ejecutable de 32 bits, pero a partir de la versión 4 (</a:t>
          </a:r>
          <a:r>
            <a:rPr lang="es-PE" sz="2000" dirty="0" err="1"/>
            <a:t>vSphere</a:t>
          </a:r>
          <a:r>
            <a:rPr lang="es-PE" sz="2000" dirty="0"/>
            <a:t>) su código ejecutable pasa a ser de 64 bits por lo que sus requerimientos pasan a ser mayores ofreciendo a su vez un rendimiento superior.</a:t>
          </a:r>
        </a:p>
      </dgm:t>
    </dgm:pt>
    <dgm:pt modelId="{217CBF9F-D0E1-451C-A169-0815168C5C8F}" type="parTrans" cxnId="{82F100B2-F5DE-4DE4-9439-399B267AB922}">
      <dgm:prSet/>
      <dgm:spPr/>
      <dgm:t>
        <a:bodyPr/>
        <a:lstStyle/>
        <a:p>
          <a:endParaRPr lang="es-PE"/>
        </a:p>
      </dgm:t>
    </dgm:pt>
    <dgm:pt modelId="{6D296AAA-F2F9-4F1F-905C-7FB8590C4761}" type="sibTrans" cxnId="{82F100B2-F5DE-4DE4-9439-399B267AB922}">
      <dgm:prSet/>
      <dgm:spPr/>
      <dgm:t>
        <a:bodyPr/>
        <a:lstStyle/>
        <a:p>
          <a:endParaRPr lang="es-PE"/>
        </a:p>
      </dgm:t>
    </dgm:pt>
    <dgm:pt modelId="{3BA4AC7A-7C8A-4765-B0A7-405F6B9F33E8}" type="pres">
      <dgm:prSet presAssocID="{35D6CA37-F7FB-4340-B02F-F6AE0D504F82}" presName="Name0" presStyleCnt="0">
        <dgm:presLayoutVars>
          <dgm:chMax val="7"/>
          <dgm:chPref val="7"/>
          <dgm:dir/>
        </dgm:presLayoutVars>
      </dgm:prSet>
      <dgm:spPr/>
    </dgm:pt>
    <dgm:pt modelId="{5812F718-0C4A-434F-B216-B2869B5F7312}" type="pres">
      <dgm:prSet presAssocID="{35D6CA37-F7FB-4340-B02F-F6AE0D504F82}" presName="Name1" presStyleCnt="0"/>
      <dgm:spPr/>
    </dgm:pt>
    <dgm:pt modelId="{5EBE511F-92D5-4D2F-B738-CE7D82677361}" type="pres">
      <dgm:prSet presAssocID="{35D6CA37-F7FB-4340-B02F-F6AE0D504F82}" presName="cycle" presStyleCnt="0"/>
      <dgm:spPr/>
    </dgm:pt>
    <dgm:pt modelId="{13BCC29B-BF6C-43E4-A659-10A19EA3AB91}" type="pres">
      <dgm:prSet presAssocID="{35D6CA37-F7FB-4340-B02F-F6AE0D504F82}" presName="srcNode" presStyleLbl="node1" presStyleIdx="0" presStyleCnt="3"/>
      <dgm:spPr/>
    </dgm:pt>
    <dgm:pt modelId="{72838297-5301-492A-8103-50B543F7839A}" type="pres">
      <dgm:prSet presAssocID="{35D6CA37-F7FB-4340-B02F-F6AE0D504F82}" presName="conn" presStyleLbl="parChTrans1D2" presStyleIdx="0" presStyleCnt="1"/>
      <dgm:spPr/>
    </dgm:pt>
    <dgm:pt modelId="{FE8A1464-E934-48F3-B17E-F1D35C9E8B47}" type="pres">
      <dgm:prSet presAssocID="{35D6CA37-F7FB-4340-B02F-F6AE0D504F82}" presName="extraNode" presStyleLbl="node1" presStyleIdx="0" presStyleCnt="3"/>
      <dgm:spPr/>
    </dgm:pt>
    <dgm:pt modelId="{DD3DF8C6-9A08-4E77-8A13-3A55E210AA49}" type="pres">
      <dgm:prSet presAssocID="{35D6CA37-F7FB-4340-B02F-F6AE0D504F82}" presName="dstNode" presStyleLbl="node1" presStyleIdx="0" presStyleCnt="3"/>
      <dgm:spPr/>
    </dgm:pt>
    <dgm:pt modelId="{0F7044D9-003B-4976-A8EC-16F6010A9DFC}" type="pres">
      <dgm:prSet presAssocID="{B7D9DA65-6A21-46BB-8937-845F4F56AB9C}" presName="text_1" presStyleLbl="node1" presStyleIdx="0" presStyleCnt="3" custScaleY="132625">
        <dgm:presLayoutVars>
          <dgm:bulletEnabled val="1"/>
        </dgm:presLayoutVars>
      </dgm:prSet>
      <dgm:spPr/>
    </dgm:pt>
    <dgm:pt modelId="{DA01CDDC-73FC-406E-8401-D405FA169B05}" type="pres">
      <dgm:prSet presAssocID="{B7D9DA65-6A21-46BB-8937-845F4F56AB9C}" presName="accent_1" presStyleCnt="0"/>
      <dgm:spPr/>
    </dgm:pt>
    <dgm:pt modelId="{90179796-A75C-482A-9147-01452852F180}" type="pres">
      <dgm:prSet presAssocID="{B7D9DA65-6A21-46BB-8937-845F4F56AB9C}" presName="accentRepeatNode" presStyleLbl="solidFgAcc1" presStyleIdx="0" presStyleCnt="3"/>
      <dgm:spPr/>
    </dgm:pt>
    <dgm:pt modelId="{865DC27F-FF9F-4BEE-95BA-D05A44DFAE08}" type="pres">
      <dgm:prSet presAssocID="{8ECD6FA4-F741-42D1-9A23-AA9B9F531D87}" presName="text_2" presStyleLbl="node1" presStyleIdx="1" presStyleCnt="3">
        <dgm:presLayoutVars>
          <dgm:bulletEnabled val="1"/>
        </dgm:presLayoutVars>
      </dgm:prSet>
      <dgm:spPr/>
    </dgm:pt>
    <dgm:pt modelId="{67D6E6DD-E80A-44FB-AB2A-65059D684005}" type="pres">
      <dgm:prSet presAssocID="{8ECD6FA4-F741-42D1-9A23-AA9B9F531D87}" presName="accent_2" presStyleCnt="0"/>
      <dgm:spPr/>
    </dgm:pt>
    <dgm:pt modelId="{80D64536-5D8E-4A97-A7B1-AAF30AA93E60}" type="pres">
      <dgm:prSet presAssocID="{8ECD6FA4-F741-42D1-9A23-AA9B9F531D87}" presName="accentRepeatNode" presStyleLbl="solidFgAcc1" presStyleIdx="1" presStyleCnt="3"/>
      <dgm:spPr/>
    </dgm:pt>
    <dgm:pt modelId="{F961B4BF-73AC-4179-AE57-F405209017D0}" type="pres">
      <dgm:prSet presAssocID="{BF996021-0D4B-47B3-B91D-8818497DCD5E}" presName="text_3" presStyleLbl="node1" presStyleIdx="2" presStyleCnt="3" custScaleY="128797">
        <dgm:presLayoutVars>
          <dgm:bulletEnabled val="1"/>
        </dgm:presLayoutVars>
      </dgm:prSet>
      <dgm:spPr/>
    </dgm:pt>
    <dgm:pt modelId="{9C58318B-CA15-451A-A72A-F5A2E534A873}" type="pres">
      <dgm:prSet presAssocID="{BF996021-0D4B-47B3-B91D-8818497DCD5E}" presName="accent_3" presStyleCnt="0"/>
      <dgm:spPr/>
    </dgm:pt>
    <dgm:pt modelId="{83CD2EEF-3FD7-47B0-98BA-9D9AAD59707D}" type="pres">
      <dgm:prSet presAssocID="{BF996021-0D4B-47B3-B91D-8818497DCD5E}" presName="accentRepeatNode" presStyleLbl="solidFgAcc1" presStyleIdx="2" presStyleCnt="3"/>
      <dgm:spPr/>
    </dgm:pt>
  </dgm:ptLst>
  <dgm:cxnLst>
    <dgm:cxn modelId="{FC227F0C-0B48-4C7F-9F4A-D8E3BACFBCB6}" srcId="{35D6CA37-F7FB-4340-B02F-F6AE0D504F82}" destId="{B7D9DA65-6A21-46BB-8937-845F4F56AB9C}" srcOrd="0" destOrd="0" parTransId="{31CCB74D-5FEC-4936-B6FC-C593C6A9DD61}" sibTransId="{196A0256-F839-4706-B1E4-C96006CACDB5}"/>
    <dgm:cxn modelId="{A804423D-7234-4357-BC02-CCD68FE74F45}" type="presOf" srcId="{35D6CA37-F7FB-4340-B02F-F6AE0D504F82}" destId="{3BA4AC7A-7C8A-4765-B0A7-405F6B9F33E8}" srcOrd="0" destOrd="0" presId="urn:microsoft.com/office/officeart/2008/layout/VerticalCurvedList"/>
    <dgm:cxn modelId="{AE59E43E-A4B9-4E2D-88A1-24BFC05AC6A0}" type="presOf" srcId="{8ECD6FA4-F741-42D1-9A23-AA9B9F531D87}" destId="{865DC27F-FF9F-4BEE-95BA-D05A44DFAE08}" srcOrd="0" destOrd="0" presId="urn:microsoft.com/office/officeart/2008/layout/VerticalCurvedList"/>
    <dgm:cxn modelId="{43A3A742-47C7-4A44-B646-2105E2F1098C}" type="presOf" srcId="{B7D9DA65-6A21-46BB-8937-845F4F56AB9C}" destId="{0F7044D9-003B-4976-A8EC-16F6010A9DFC}" srcOrd="0" destOrd="0" presId="urn:microsoft.com/office/officeart/2008/layout/VerticalCurvedList"/>
    <dgm:cxn modelId="{7F87EA92-5107-4C0F-A8C3-013AEA0C32D4}" srcId="{35D6CA37-F7FB-4340-B02F-F6AE0D504F82}" destId="{8ECD6FA4-F741-42D1-9A23-AA9B9F531D87}" srcOrd="1" destOrd="0" parTransId="{B404CC0F-DF14-4123-A666-3794DB8DD064}" sibTransId="{12966994-FB6F-4FAE-B695-8F6F540DD9BB}"/>
    <dgm:cxn modelId="{82F100B2-F5DE-4DE4-9439-399B267AB922}" srcId="{35D6CA37-F7FB-4340-B02F-F6AE0D504F82}" destId="{BF996021-0D4B-47B3-B91D-8818497DCD5E}" srcOrd="2" destOrd="0" parTransId="{217CBF9F-D0E1-451C-A169-0815168C5C8F}" sibTransId="{6D296AAA-F2F9-4F1F-905C-7FB8590C4761}"/>
    <dgm:cxn modelId="{F9A5D3C0-CE47-46FE-B8FF-A84D5A345357}" type="presOf" srcId="{196A0256-F839-4706-B1E4-C96006CACDB5}" destId="{72838297-5301-492A-8103-50B543F7839A}" srcOrd="0" destOrd="0" presId="urn:microsoft.com/office/officeart/2008/layout/VerticalCurvedList"/>
    <dgm:cxn modelId="{45F3B0FE-A934-4A1A-979E-DF5C1EF3F24E}" type="presOf" srcId="{BF996021-0D4B-47B3-B91D-8818497DCD5E}" destId="{F961B4BF-73AC-4179-AE57-F405209017D0}" srcOrd="0" destOrd="0" presId="urn:microsoft.com/office/officeart/2008/layout/VerticalCurvedList"/>
    <dgm:cxn modelId="{A762116E-986B-4E57-A09D-998BBDA0167D}" type="presParOf" srcId="{3BA4AC7A-7C8A-4765-B0A7-405F6B9F33E8}" destId="{5812F718-0C4A-434F-B216-B2869B5F7312}" srcOrd="0" destOrd="0" presId="urn:microsoft.com/office/officeart/2008/layout/VerticalCurvedList"/>
    <dgm:cxn modelId="{3F9307B2-9A65-4E4D-9A05-F7532DD62052}" type="presParOf" srcId="{5812F718-0C4A-434F-B216-B2869B5F7312}" destId="{5EBE511F-92D5-4D2F-B738-CE7D82677361}" srcOrd="0" destOrd="0" presId="urn:microsoft.com/office/officeart/2008/layout/VerticalCurvedList"/>
    <dgm:cxn modelId="{19B244D3-3B7A-4E80-BF24-3DC4264A1878}" type="presParOf" srcId="{5EBE511F-92D5-4D2F-B738-CE7D82677361}" destId="{13BCC29B-BF6C-43E4-A659-10A19EA3AB91}" srcOrd="0" destOrd="0" presId="urn:microsoft.com/office/officeart/2008/layout/VerticalCurvedList"/>
    <dgm:cxn modelId="{71B2E9B6-4BB7-4D1B-8FFA-8B494F5A18B4}" type="presParOf" srcId="{5EBE511F-92D5-4D2F-B738-CE7D82677361}" destId="{72838297-5301-492A-8103-50B543F7839A}" srcOrd="1" destOrd="0" presId="urn:microsoft.com/office/officeart/2008/layout/VerticalCurvedList"/>
    <dgm:cxn modelId="{88F1344E-C5AB-4999-BBF3-1FAD2FD380FC}" type="presParOf" srcId="{5EBE511F-92D5-4D2F-B738-CE7D82677361}" destId="{FE8A1464-E934-48F3-B17E-F1D35C9E8B47}" srcOrd="2" destOrd="0" presId="urn:microsoft.com/office/officeart/2008/layout/VerticalCurvedList"/>
    <dgm:cxn modelId="{0490C00A-906E-4915-8490-7DF70EE2ABAE}" type="presParOf" srcId="{5EBE511F-92D5-4D2F-B738-CE7D82677361}" destId="{DD3DF8C6-9A08-4E77-8A13-3A55E210AA49}" srcOrd="3" destOrd="0" presId="urn:microsoft.com/office/officeart/2008/layout/VerticalCurvedList"/>
    <dgm:cxn modelId="{62F4206F-A82D-4814-A110-A8B3C452A2F8}" type="presParOf" srcId="{5812F718-0C4A-434F-B216-B2869B5F7312}" destId="{0F7044D9-003B-4976-A8EC-16F6010A9DFC}" srcOrd="1" destOrd="0" presId="urn:microsoft.com/office/officeart/2008/layout/VerticalCurvedList"/>
    <dgm:cxn modelId="{60505B70-17B6-4D4B-A162-DAA7B5D020F6}" type="presParOf" srcId="{5812F718-0C4A-434F-B216-B2869B5F7312}" destId="{DA01CDDC-73FC-406E-8401-D405FA169B05}" srcOrd="2" destOrd="0" presId="urn:microsoft.com/office/officeart/2008/layout/VerticalCurvedList"/>
    <dgm:cxn modelId="{86610F4D-75CB-40F8-AE02-DF51E13E7399}" type="presParOf" srcId="{DA01CDDC-73FC-406E-8401-D405FA169B05}" destId="{90179796-A75C-482A-9147-01452852F180}" srcOrd="0" destOrd="0" presId="urn:microsoft.com/office/officeart/2008/layout/VerticalCurvedList"/>
    <dgm:cxn modelId="{8D08B5AB-3B2D-4D69-A569-AB1BC795A978}" type="presParOf" srcId="{5812F718-0C4A-434F-B216-B2869B5F7312}" destId="{865DC27F-FF9F-4BEE-95BA-D05A44DFAE08}" srcOrd="3" destOrd="0" presId="urn:microsoft.com/office/officeart/2008/layout/VerticalCurvedList"/>
    <dgm:cxn modelId="{F8AA7E76-3FA0-4D9A-9223-9E677697A052}" type="presParOf" srcId="{5812F718-0C4A-434F-B216-B2869B5F7312}" destId="{67D6E6DD-E80A-44FB-AB2A-65059D684005}" srcOrd="4" destOrd="0" presId="urn:microsoft.com/office/officeart/2008/layout/VerticalCurvedList"/>
    <dgm:cxn modelId="{AF042D38-4632-4281-A68D-F893114A89CD}" type="presParOf" srcId="{67D6E6DD-E80A-44FB-AB2A-65059D684005}" destId="{80D64536-5D8E-4A97-A7B1-AAF30AA93E60}" srcOrd="0" destOrd="0" presId="urn:microsoft.com/office/officeart/2008/layout/VerticalCurvedList"/>
    <dgm:cxn modelId="{FBC96299-128D-416F-B5FE-C3813A1C1787}" type="presParOf" srcId="{5812F718-0C4A-434F-B216-B2869B5F7312}" destId="{F961B4BF-73AC-4179-AE57-F405209017D0}" srcOrd="5" destOrd="0" presId="urn:microsoft.com/office/officeart/2008/layout/VerticalCurvedList"/>
    <dgm:cxn modelId="{982604E5-A50B-497C-94AA-47A3FD21C1C0}" type="presParOf" srcId="{5812F718-0C4A-434F-B216-B2869B5F7312}" destId="{9C58318B-CA15-451A-A72A-F5A2E534A873}" srcOrd="6" destOrd="0" presId="urn:microsoft.com/office/officeart/2008/layout/VerticalCurvedList"/>
    <dgm:cxn modelId="{6AF219B9-447D-450D-9250-970682DE8E21}" type="presParOf" srcId="{9C58318B-CA15-451A-A72A-F5A2E534A873}" destId="{83CD2EEF-3FD7-47B0-98BA-9D9AAD59707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33EB0E9-206E-4299-AAC2-56D576C0EE00}" type="doc">
      <dgm:prSet loTypeId="urn:microsoft.com/office/officeart/2005/8/layout/vProcess5" loCatId="process" qsTypeId="urn:microsoft.com/office/officeart/2005/8/quickstyle/simple1" qsCatId="simple" csTypeId="urn:microsoft.com/office/officeart/2005/8/colors/accent0_1" csCatId="mainScheme" phldr="1"/>
      <dgm:spPr/>
      <dgm:t>
        <a:bodyPr/>
        <a:lstStyle/>
        <a:p>
          <a:endParaRPr lang="es-PE"/>
        </a:p>
      </dgm:t>
    </dgm:pt>
    <dgm:pt modelId="{2C082378-D296-4AB2-867D-D645775C5B7D}">
      <dgm:prSet phldrT="[Texto]"/>
      <dgm:spPr>
        <a:solidFill>
          <a:srgbClr val="DDF2FF"/>
        </a:solidFill>
      </dgm:spPr>
      <dgm:t>
        <a:bodyPr/>
        <a:lstStyle/>
        <a:p>
          <a:r>
            <a:rPr lang="es-PE" dirty="0"/>
            <a:t>La meta del diseño es poder ejecutar instancias de sistemas operativos con todas sus características, de forma completamente funcional en un equipo sencillo. </a:t>
          </a:r>
        </a:p>
      </dgm:t>
    </dgm:pt>
    <dgm:pt modelId="{9A17CE3A-2F66-4884-8717-AF9FD0744F7B}" type="parTrans" cxnId="{9ADF747F-0430-4448-A85B-8839AE5C524E}">
      <dgm:prSet/>
      <dgm:spPr/>
      <dgm:t>
        <a:bodyPr/>
        <a:lstStyle/>
        <a:p>
          <a:endParaRPr lang="es-PE"/>
        </a:p>
      </dgm:t>
    </dgm:pt>
    <dgm:pt modelId="{E3B0504F-59A7-45CF-AFA3-D2D492285B4B}" type="sibTrans" cxnId="{9ADF747F-0430-4448-A85B-8839AE5C524E}">
      <dgm:prSet/>
      <dgm:spPr>
        <a:solidFill>
          <a:srgbClr val="00B0F0">
            <a:alpha val="90000"/>
          </a:srgbClr>
        </a:solidFill>
      </dgm:spPr>
      <dgm:t>
        <a:bodyPr/>
        <a:lstStyle/>
        <a:p>
          <a:endParaRPr lang="es-PE"/>
        </a:p>
      </dgm:t>
    </dgm:pt>
    <dgm:pt modelId="{F9250F4A-03FE-4F50-8883-B2D246E47E5A}">
      <dgm:prSet phldrT="[Texto]"/>
      <dgm:spPr>
        <a:solidFill>
          <a:srgbClr val="DDF2FF"/>
        </a:solidFill>
      </dgm:spPr>
      <dgm:t>
        <a:bodyPr/>
        <a:lstStyle/>
        <a:p>
          <a:r>
            <a:rPr lang="es-PE" dirty="0" err="1"/>
            <a:t>Xen</a:t>
          </a:r>
          <a:r>
            <a:rPr lang="es-PE" dirty="0"/>
            <a:t> proporciona aislamiento seguro, control de recursos, garantías de calidad de servicio y migración de máquinas virtuales.</a:t>
          </a:r>
        </a:p>
      </dgm:t>
    </dgm:pt>
    <dgm:pt modelId="{562AC745-28BC-4857-AD7D-3E05AC228F0A}" type="parTrans" cxnId="{E4E2A644-A675-40BD-9FCB-B048CEA00507}">
      <dgm:prSet/>
      <dgm:spPr/>
      <dgm:t>
        <a:bodyPr/>
        <a:lstStyle/>
        <a:p>
          <a:endParaRPr lang="es-PE"/>
        </a:p>
      </dgm:t>
    </dgm:pt>
    <dgm:pt modelId="{F6C964CF-E604-4CF2-A3B6-D2236141D770}" type="sibTrans" cxnId="{E4E2A644-A675-40BD-9FCB-B048CEA00507}">
      <dgm:prSet/>
      <dgm:spPr/>
      <dgm:t>
        <a:bodyPr/>
        <a:lstStyle/>
        <a:p>
          <a:endParaRPr lang="es-PE"/>
        </a:p>
      </dgm:t>
    </dgm:pt>
    <dgm:pt modelId="{24E20499-0DD4-4D40-891A-826F1B0798C5}">
      <dgm:prSet/>
      <dgm:spPr>
        <a:solidFill>
          <a:srgbClr val="DDF2FF"/>
        </a:solidFill>
      </dgm:spPr>
      <dgm:t>
        <a:bodyPr/>
        <a:lstStyle/>
        <a:p>
          <a:r>
            <a:rPr lang="es-PE" b="0" i="0" dirty="0"/>
            <a:t>Es aplicación que permite ejecutar de manera simultánea Diferentes máquinas virtuales con diferentes sistemas operativos. Mediante la utilización de esta Aplicación se consigue abstraer y proteger la información y las aplicaciones de la máquina nativa. Además, tiene la ventaja de que el usuario puede implantar diferentes versiones de aplicaciones y probar su funcionamiento en el mismo sistema operativo pero en diferentes máquinas virtuales.</a:t>
          </a:r>
          <a:endParaRPr lang="es-PE" dirty="0"/>
        </a:p>
      </dgm:t>
    </dgm:pt>
    <dgm:pt modelId="{7C23CE58-FBB1-4793-AD68-FAD773356F72}" type="parTrans" cxnId="{D97AC433-0369-400A-8432-903DC89C1CA8}">
      <dgm:prSet/>
      <dgm:spPr/>
      <dgm:t>
        <a:bodyPr/>
        <a:lstStyle/>
        <a:p>
          <a:endParaRPr lang="es-PE"/>
        </a:p>
      </dgm:t>
    </dgm:pt>
    <dgm:pt modelId="{7C4950DA-D525-484A-BCD8-FE4BAEF9EE9F}" type="sibTrans" cxnId="{D97AC433-0369-400A-8432-903DC89C1CA8}">
      <dgm:prSet/>
      <dgm:spPr>
        <a:solidFill>
          <a:srgbClr val="00B0F0">
            <a:alpha val="90000"/>
          </a:srgbClr>
        </a:solidFill>
      </dgm:spPr>
      <dgm:t>
        <a:bodyPr/>
        <a:lstStyle/>
        <a:p>
          <a:endParaRPr lang="es-PE"/>
        </a:p>
      </dgm:t>
    </dgm:pt>
    <dgm:pt modelId="{AA0B3BA8-9DF0-4F83-82D6-B069615B135D}">
      <dgm:prSet/>
      <dgm:spPr>
        <a:solidFill>
          <a:srgbClr val="DDF2FF"/>
        </a:solidFill>
      </dgm:spPr>
      <dgm:t>
        <a:bodyPr/>
        <a:lstStyle/>
        <a:p>
          <a:r>
            <a:rPr lang="es-PE" dirty="0" err="1"/>
            <a:t>Xen</a:t>
          </a:r>
          <a:r>
            <a:rPr lang="es-PE"/>
            <a:t> es un monitor de máquina virtual de código abierto desarrollado por la Universidad de Cambridge.</a:t>
          </a:r>
          <a:endParaRPr lang="es-PE" dirty="0"/>
        </a:p>
      </dgm:t>
    </dgm:pt>
    <dgm:pt modelId="{B9C387CF-0BDC-458B-AF34-250BE935641E}" type="parTrans" cxnId="{113DD4C5-0C45-4BD2-A448-8BF4F0EA23EB}">
      <dgm:prSet/>
      <dgm:spPr/>
      <dgm:t>
        <a:bodyPr/>
        <a:lstStyle/>
        <a:p>
          <a:endParaRPr lang="es-PE"/>
        </a:p>
      </dgm:t>
    </dgm:pt>
    <dgm:pt modelId="{608C1BD7-1CE0-44E8-852F-C73954893174}" type="sibTrans" cxnId="{113DD4C5-0C45-4BD2-A448-8BF4F0EA23EB}">
      <dgm:prSet/>
      <dgm:spPr>
        <a:solidFill>
          <a:srgbClr val="00B0F0">
            <a:alpha val="90000"/>
          </a:srgbClr>
        </a:solidFill>
      </dgm:spPr>
      <dgm:t>
        <a:bodyPr/>
        <a:lstStyle/>
        <a:p>
          <a:endParaRPr lang="es-PE"/>
        </a:p>
      </dgm:t>
    </dgm:pt>
    <dgm:pt modelId="{6CA08918-51E6-401A-94E7-6DBAA8B6E432}" type="pres">
      <dgm:prSet presAssocID="{233EB0E9-206E-4299-AAC2-56D576C0EE00}" presName="outerComposite" presStyleCnt="0">
        <dgm:presLayoutVars>
          <dgm:chMax val="5"/>
          <dgm:dir/>
          <dgm:resizeHandles val="exact"/>
        </dgm:presLayoutVars>
      </dgm:prSet>
      <dgm:spPr/>
    </dgm:pt>
    <dgm:pt modelId="{EF9F7BEA-9CE9-4858-B72E-CF71C42F9028}" type="pres">
      <dgm:prSet presAssocID="{233EB0E9-206E-4299-AAC2-56D576C0EE00}" presName="dummyMaxCanvas" presStyleCnt="0">
        <dgm:presLayoutVars/>
      </dgm:prSet>
      <dgm:spPr/>
    </dgm:pt>
    <dgm:pt modelId="{957AC373-A307-4768-B356-01FB9832E5DA}" type="pres">
      <dgm:prSet presAssocID="{233EB0E9-206E-4299-AAC2-56D576C0EE00}" presName="FourNodes_1" presStyleLbl="node1" presStyleIdx="0" presStyleCnt="4">
        <dgm:presLayoutVars>
          <dgm:bulletEnabled val="1"/>
        </dgm:presLayoutVars>
      </dgm:prSet>
      <dgm:spPr/>
    </dgm:pt>
    <dgm:pt modelId="{72338415-00D7-4827-9E02-C595CA8B4648}" type="pres">
      <dgm:prSet presAssocID="{233EB0E9-206E-4299-AAC2-56D576C0EE00}" presName="FourNodes_2" presStyleLbl="node1" presStyleIdx="1" presStyleCnt="4">
        <dgm:presLayoutVars>
          <dgm:bulletEnabled val="1"/>
        </dgm:presLayoutVars>
      </dgm:prSet>
      <dgm:spPr/>
    </dgm:pt>
    <dgm:pt modelId="{17AF8A3A-D598-43B8-8F06-FE1BB42A1B93}" type="pres">
      <dgm:prSet presAssocID="{233EB0E9-206E-4299-AAC2-56D576C0EE00}" presName="FourNodes_3" presStyleLbl="node1" presStyleIdx="2" presStyleCnt="4">
        <dgm:presLayoutVars>
          <dgm:bulletEnabled val="1"/>
        </dgm:presLayoutVars>
      </dgm:prSet>
      <dgm:spPr/>
    </dgm:pt>
    <dgm:pt modelId="{2B92C157-A918-4862-8F9A-7E563C142458}" type="pres">
      <dgm:prSet presAssocID="{233EB0E9-206E-4299-AAC2-56D576C0EE00}" presName="FourNodes_4" presStyleLbl="node1" presStyleIdx="3" presStyleCnt="4">
        <dgm:presLayoutVars>
          <dgm:bulletEnabled val="1"/>
        </dgm:presLayoutVars>
      </dgm:prSet>
      <dgm:spPr/>
    </dgm:pt>
    <dgm:pt modelId="{14262165-B246-42F9-8B59-FB02D4644C76}" type="pres">
      <dgm:prSet presAssocID="{233EB0E9-206E-4299-AAC2-56D576C0EE00}" presName="FourConn_1-2" presStyleLbl="fgAccFollowNode1" presStyleIdx="0" presStyleCnt="3">
        <dgm:presLayoutVars>
          <dgm:bulletEnabled val="1"/>
        </dgm:presLayoutVars>
      </dgm:prSet>
      <dgm:spPr/>
    </dgm:pt>
    <dgm:pt modelId="{4EC683F4-6DD4-42AA-9436-773078FBBC41}" type="pres">
      <dgm:prSet presAssocID="{233EB0E9-206E-4299-AAC2-56D576C0EE00}" presName="FourConn_2-3" presStyleLbl="fgAccFollowNode1" presStyleIdx="1" presStyleCnt="3">
        <dgm:presLayoutVars>
          <dgm:bulletEnabled val="1"/>
        </dgm:presLayoutVars>
      </dgm:prSet>
      <dgm:spPr/>
    </dgm:pt>
    <dgm:pt modelId="{A486E445-2956-4967-9CDB-D40218C0E081}" type="pres">
      <dgm:prSet presAssocID="{233EB0E9-206E-4299-AAC2-56D576C0EE00}" presName="FourConn_3-4" presStyleLbl="fgAccFollowNode1" presStyleIdx="2" presStyleCnt="3">
        <dgm:presLayoutVars>
          <dgm:bulletEnabled val="1"/>
        </dgm:presLayoutVars>
      </dgm:prSet>
      <dgm:spPr/>
    </dgm:pt>
    <dgm:pt modelId="{DEBF3790-F717-4751-8684-955CEB007F8C}" type="pres">
      <dgm:prSet presAssocID="{233EB0E9-206E-4299-AAC2-56D576C0EE00}" presName="FourNodes_1_text" presStyleLbl="node1" presStyleIdx="3" presStyleCnt="4">
        <dgm:presLayoutVars>
          <dgm:bulletEnabled val="1"/>
        </dgm:presLayoutVars>
      </dgm:prSet>
      <dgm:spPr/>
    </dgm:pt>
    <dgm:pt modelId="{C86A04DB-14A6-43A5-82A1-7DF5AF087DA2}" type="pres">
      <dgm:prSet presAssocID="{233EB0E9-206E-4299-AAC2-56D576C0EE00}" presName="FourNodes_2_text" presStyleLbl="node1" presStyleIdx="3" presStyleCnt="4">
        <dgm:presLayoutVars>
          <dgm:bulletEnabled val="1"/>
        </dgm:presLayoutVars>
      </dgm:prSet>
      <dgm:spPr/>
    </dgm:pt>
    <dgm:pt modelId="{01A94EDC-F6EA-4D46-A3B5-1B0750A034D3}" type="pres">
      <dgm:prSet presAssocID="{233EB0E9-206E-4299-AAC2-56D576C0EE00}" presName="FourNodes_3_text" presStyleLbl="node1" presStyleIdx="3" presStyleCnt="4">
        <dgm:presLayoutVars>
          <dgm:bulletEnabled val="1"/>
        </dgm:presLayoutVars>
      </dgm:prSet>
      <dgm:spPr/>
    </dgm:pt>
    <dgm:pt modelId="{76EC6158-26F1-4E7D-AA0F-50C65B143960}" type="pres">
      <dgm:prSet presAssocID="{233EB0E9-206E-4299-AAC2-56D576C0EE00}" presName="FourNodes_4_text" presStyleLbl="node1" presStyleIdx="3" presStyleCnt="4">
        <dgm:presLayoutVars>
          <dgm:bulletEnabled val="1"/>
        </dgm:presLayoutVars>
      </dgm:prSet>
      <dgm:spPr/>
    </dgm:pt>
  </dgm:ptLst>
  <dgm:cxnLst>
    <dgm:cxn modelId="{54D42706-5A34-4F39-AC2C-E7D068E4B7E0}" type="presOf" srcId="{F9250F4A-03FE-4F50-8883-B2D246E47E5A}" destId="{2B92C157-A918-4862-8F9A-7E563C142458}" srcOrd="0" destOrd="0" presId="urn:microsoft.com/office/officeart/2005/8/layout/vProcess5"/>
    <dgm:cxn modelId="{7A3C6F0A-254F-4924-A69B-9C377572D844}" type="presOf" srcId="{E3B0504F-59A7-45CF-AFA3-D2D492285B4B}" destId="{A486E445-2956-4967-9CDB-D40218C0E081}" srcOrd="0" destOrd="0" presId="urn:microsoft.com/office/officeart/2005/8/layout/vProcess5"/>
    <dgm:cxn modelId="{07F6350C-5BF0-4D13-A1F4-2FF7DE7C43B4}" type="presOf" srcId="{2C082378-D296-4AB2-867D-D645775C5B7D}" destId="{17AF8A3A-D598-43B8-8F06-FE1BB42A1B93}" srcOrd="0" destOrd="0" presId="urn:microsoft.com/office/officeart/2005/8/layout/vProcess5"/>
    <dgm:cxn modelId="{D97AC433-0369-400A-8432-903DC89C1CA8}" srcId="{233EB0E9-206E-4299-AAC2-56D576C0EE00}" destId="{24E20499-0DD4-4D40-891A-826F1B0798C5}" srcOrd="0" destOrd="0" parTransId="{7C23CE58-FBB1-4793-AD68-FAD773356F72}" sibTransId="{7C4950DA-D525-484A-BCD8-FE4BAEF9EE9F}"/>
    <dgm:cxn modelId="{E4E2A644-A675-40BD-9FCB-B048CEA00507}" srcId="{233EB0E9-206E-4299-AAC2-56D576C0EE00}" destId="{F9250F4A-03FE-4F50-8883-B2D246E47E5A}" srcOrd="3" destOrd="0" parTransId="{562AC745-28BC-4857-AD7D-3E05AC228F0A}" sibTransId="{F6C964CF-E604-4CF2-A3B6-D2236141D770}"/>
    <dgm:cxn modelId="{1CC5E07B-F45A-4F60-9358-42AADD401C7B}" type="presOf" srcId="{24E20499-0DD4-4D40-891A-826F1B0798C5}" destId="{957AC373-A307-4768-B356-01FB9832E5DA}" srcOrd="0" destOrd="0" presId="urn:microsoft.com/office/officeart/2005/8/layout/vProcess5"/>
    <dgm:cxn modelId="{2845507F-219E-40FA-AA9F-08CEF72CC4C6}" type="presOf" srcId="{24E20499-0DD4-4D40-891A-826F1B0798C5}" destId="{DEBF3790-F717-4751-8684-955CEB007F8C}" srcOrd="1" destOrd="0" presId="urn:microsoft.com/office/officeart/2005/8/layout/vProcess5"/>
    <dgm:cxn modelId="{9ADF747F-0430-4448-A85B-8839AE5C524E}" srcId="{233EB0E9-206E-4299-AAC2-56D576C0EE00}" destId="{2C082378-D296-4AB2-867D-D645775C5B7D}" srcOrd="2" destOrd="0" parTransId="{9A17CE3A-2F66-4884-8717-AF9FD0744F7B}" sibTransId="{E3B0504F-59A7-45CF-AFA3-D2D492285B4B}"/>
    <dgm:cxn modelId="{2F97EA82-0A2D-435F-A85D-5BA1C250256E}" type="presOf" srcId="{2C082378-D296-4AB2-867D-D645775C5B7D}" destId="{01A94EDC-F6EA-4D46-A3B5-1B0750A034D3}" srcOrd="1" destOrd="0" presId="urn:microsoft.com/office/officeart/2005/8/layout/vProcess5"/>
    <dgm:cxn modelId="{9FE80D91-D6C0-4EC1-B203-929AF5532A62}" type="presOf" srcId="{AA0B3BA8-9DF0-4F83-82D6-B069615B135D}" destId="{72338415-00D7-4827-9E02-C595CA8B4648}" srcOrd="0" destOrd="0" presId="urn:microsoft.com/office/officeart/2005/8/layout/vProcess5"/>
    <dgm:cxn modelId="{113DD4C5-0C45-4BD2-A448-8BF4F0EA23EB}" srcId="{233EB0E9-206E-4299-AAC2-56D576C0EE00}" destId="{AA0B3BA8-9DF0-4F83-82D6-B069615B135D}" srcOrd="1" destOrd="0" parTransId="{B9C387CF-0BDC-458B-AF34-250BE935641E}" sibTransId="{608C1BD7-1CE0-44E8-852F-C73954893174}"/>
    <dgm:cxn modelId="{F30AA1CA-622A-42D4-9403-215C0F9DFEE1}" type="presOf" srcId="{AA0B3BA8-9DF0-4F83-82D6-B069615B135D}" destId="{C86A04DB-14A6-43A5-82A1-7DF5AF087DA2}" srcOrd="1" destOrd="0" presId="urn:microsoft.com/office/officeart/2005/8/layout/vProcess5"/>
    <dgm:cxn modelId="{251835D1-33BF-4572-A326-B867C32DC93D}" type="presOf" srcId="{F9250F4A-03FE-4F50-8883-B2D246E47E5A}" destId="{76EC6158-26F1-4E7D-AA0F-50C65B143960}" srcOrd="1" destOrd="0" presId="urn:microsoft.com/office/officeart/2005/8/layout/vProcess5"/>
    <dgm:cxn modelId="{985E00E7-DE85-4626-B363-3CA7DD23E4FE}" type="presOf" srcId="{608C1BD7-1CE0-44E8-852F-C73954893174}" destId="{4EC683F4-6DD4-42AA-9436-773078FBBC41}" srcOrd="0" destOrd="0" presId="urn:microsoft.com/office/officeart/2005/8/layout/vProcess5"/>
    <dgm:cxn modelId="{D30277EE-EED3-4D31-B971-45961C336EC8}" type="presOf" srcId="{233EB0E9-206E-4299-AAC2-56D576C0EE00}" destId="{6CA08918-51E6-401A-94E7-6DBAA8B6E432}" srcOrd="0" destOrd="0" presId="urn:microsoft.com/office/officeart/2005/8/layout/vProcess5"/>
    <dgm:cxn modelId="{9253E0EE-B0C9-4FF9-ABC5-87B85544DC43}" type="presOf" srcId="{7C4950DA-D525-484A-BCD8-FE4BAEF9EE9F}" destId="{14262165-B246-42F9-8B59-FB02D4644C76}" srcOrd="0" destOrd="0" presId="urn:microsoft.com/office/officeart/2005/8/layout/vProcess5"/>
    <dgm:cxn modelId="{1D5243E6-5F57-463B-82A4-6F02035BF485}" type="presParOf" srcId="{6CA08918-51E6-401A-94E7-6DBAA8B6E432}" destId="{EF9F7BEA-9CE9-4858-B72E-CF71C42F9028}" srcOrd="0" destOrd="0" presId="urn:microsoft.com/office/officeart/2005/8/layout/vProcess5"/>
    <dgm:cxn modelId="{64A5ABFC-9F97-4406-BA59-99F57A62CF82}" type="presParOf" srcId="{6CA08918-51E6-401A-94E7-6DBAA8B6E432}" destId="{957AC373-A307-4768-B356-01FB9832E5DA}" srcOrd="1" destOrd="0" presId="urn:microsoft.com/office/officeart/2005/8/layout/vProcess5"/>
    <dgm:cxn modelId="{E234379C-0FC1-4F0F-98E5-19316CE770F7}" type="presParOf" srcId="{6CA08918-51E6-401A-94E7-6DBAA8B6E432}" destId="{72338415-00D7-4827-9E02-C595CA8B4648}" srcOrd="2" destOrd="0" presId="urn:microsoft.com/office/officeart/2005/8/layout/vProcess5"/>
    <dgm:cxn modelId="{42F043F8-786F-452A-AC1E-20B1D4C35285}" type="presParOf" srcId="{6CA08918-51E6-401A-94E7-6DBAA8B6E432}" destId="{17AF8A3A-D598-43B8-8F06-FE1BB42A1B93}" srcOrd="3" destOrd="0" presId="urn:microsoft.com/office/officeart/2005/8/layout/vProcess5"/>
    <dgm:cxn modelId="{CE690B4F-66F9-448A-96F9-87E10367B158}" type="presParOf" srcId="{6CA08918-51E6-401A-94E7-6DBAA8B6E432}" destId="{2B92C157-A918-4862-8F9A-7E563C142458}" srcOrd="4" destOrd="0" presId="urn:microsoft.com/office/officeart/2005/8/layout/vProcess5"/>
    <dgm:cxn modelId="{950A8C3A-9731-49B5-AD9B-3E3255A62380}" type="presParOf" srcId="{6CA08918-51E6-401A-94E7-6DBAA8B6E432}" destId="{14262165-B246-42F9-8B59-FB02D4644C76}" srcOrd="5" destOrd="0" presId="urn:microsoft.com/office/officeart/2005/8/layout/vProcess5"/>
    <dgm:cxn modelId="{A9395A85-5FEE-4B61-B07B-DE4611AA44B1}" type="presParOf" srcId="{6CA08918-51E6-401A-94E7-6DBAA8B6E432}" destId="{4EC683F4-6DD4-42AA-9436-773078FBBC41}" srcOrd="6" destOrd="0" presId="urn:microsoft.com/office/officeart/2005/8/layout/vProcess5"/>
    <dgm:cxn modelId="{2C0D3E87-2BC9-41A6-AF3C-FDCACF6C674F}" type="presParOf" srcId="{6CA08918-51E6-401A-94E7-6DBAA8B6E432}" destId="{A486E445-2956-4967-9CDB-D40218C0E081}" srcOrd="7" destOrd="0" presId="urn:microsoft.com/office/officeart/2005/8/layout/vProcess5"/>
    <dgm:cxn modelId="{F742457A-F90A-4022-825F-DEDA32421411}" type="presParOf" srcId="{6CA08918-51E6-401A-94E7-6DBAA8B6E432}" destId="{DEBF3790-F717-4751-8684-955CEB007F8C}" srcOrd="8" destOrd="0" presId="urn:microsoft.com/office/officeart/2005/8/layout/vProcess5"/>
    <dgm:cxn modelId="{863464DC-8BBB-4AC5-B4CB-F17B54DD65F7}" type="presParOf" srcId="{6CA08918-51E6-401A-94E7-6DBAA8B6E432}" destId="{C86A04DB-14A6-43A5-82A1-7DF5AF087DA2}" srcOrd="9" destOrd="0" presId="urn:microsoft.com/office/officeart/2005/8/layout/vProcess5"/>
    <dgm:cxn modelId="{3F453676-1217-4D0F-949A-CB6486DA8341}" type="presParOf" srcId="{6CA08918-51E6-401A-94E7-6DBAA8B6E432}" destId="{01A94EDC-F6EA-4D46-A3B5-1B0750A034D3}" srcOrd="10" destOrd="0" presId="urn:microsoft.com/office/officeart/2005/8/layout/vProcess5"/>
    <dgm:cxn modelId="{D3EB19A8-B89E-4163-A713-1807CD0385CB}" type="presParOf" srcId="{6CA08918-51E6-401A-94E7-6DBAA8B6E432}" destId="{76EC6158-26F1-4E7D-AA0F-50C65B143960}"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7595C9-30FD-488E-B26C-1AFB56E2E57E}">
      <dsp:nvSpPr>
        <dsp:cNvPr id="0" name=""/>
        <dsp:cNvSpPr/>
      </dsp:nvSpPr>
      <dsp:spPr>
        <a:xfrm>
          <a:off x="0" y="106655"/>
          <a:ext cx="9403940" cy="1171136"/>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s-PE" sz="1900" b="0" i="0" kern="1200">
              <a:latin typeface="Arial Black" panose="020B0A04020102020204" pitchFamily="34" charset="0"/>
              <a:ea typeface="+mn-ea"/>
              <a:cs typeface="+mn-cs"/>
            </a:rPr>
            <a:t>se ejecuta directamente sobre el hardware físico</a:t>
          </a:r>
          <a:endParaRPr lang="es-PE" sz="1900" kern="1200" dirty="0">
            <a:latin typeface="Arial Black" panose="020B0A04020102020204" pitchFamily="34" charset="0"/>
            <a:ea typeface="+mn-ea"/>
            <a:cs typeface="+mn-cs"/>
          </a:endParaRPr>
        </a:p>
      </dsp:txBody>
      <dsp:txXfrm>
        <a:off x="34301" y="140956"/>
        <a:ext cx="8193480" cy="1102534"/>
      </dsp:txXfrm>
    </dsp:sp>
    <dsp:sp modelId="{8E0CEF15-5BF2-4FB7-8B67-03BB3AA1A8F9}">
      <dsp:nvSpPr>
        <dsp:cNvPr id="0" name=""/>
        <dsp:cNvSpPr/>
      </dsp:nvSpPr>
      <dsp:spPr>
        <a:xfrm>
          <a:off x="1659518" y="1431388"/>
          <a:ext cx="9403940" cy="1171136"/>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s-PE" sz="1900" b="0" i="0" kern="1200">
              <a:latin typeface="Arial Black" panose="020B0A04020102020204" pitchFamily="34" charset="0"/>
              <a:ea typeface="+mn-ea"/>
              <a:cs typeface="+mn-cs"/>
            </a:rPr>
            <a:t>se carga antes que ninguno de los sistemas operativos invitados, y todos los accesos directos a hardware son controlados por él.</a:t>
          </a:r>
          <a:endParaRPr lang="es-PE" sz="1900" kern="1200" dirty="0">
            <a:latin typeface="Arial Black" panose="020B0A04020102020204" pitchFamily="34" charset="0"/>
            <a:ea typeface="+mn-ea"/>
            <a:cs typeface="+mn-cs"/>
          </a:endParaRPr>
        </a:p>
      </dsp:txBody>
      <dsp:txXfrm>
        <a:off x="1693819" y="1465689"/>
        <a:ext cx="6914580" cy="1102534"/>
      </dsp:txXfrm>
    </dsp:sp>
    <dsp:sp modelId="{686CA0CA-8A2D-4515-9E06-D5DA0F9E10C6}">
      <dsp:nvSpPr>
        <dsp:cNvPr id="0" name=""/>
        <dsp:cNvSpPr/>
      </dsp:nvSpPr>
      <dsp:spPr>
        <a:xfrm>
          <a:off x="8642701" y="920643"/>
          <a:ext cx="761238" cy="761238"/>
        </a:xfrm>
        <a:prstGeom prst="downArrow">
          <a:avLst>
            <a:gd name="adj1" fmla="val 55000"/>
            <a:gd name="adj2" fmla="val 45000"/>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3180" tIns="43180" rIns="43180" bIns="43180" numCol="1" spcCol="1270" anchor="ctr" anchorCtr="0">
          <a:noAutofit/>
        </a:bodyPr>
        <a:lstStyle/>
        <a:p>
          <a:pPr marL="0" lvl="0" indent="0" algn="ctr" defTabSz="1511300">
            <a:lnSpc>
              <a:spcPct val="90000"/>
            </a:lnSpc>
            <a:spcBef>
              <a:spcPct val="0"/>
            </a:spcBef>
            <a:spcAft>
              <a:spcPct val="35000"/>
            </a:spcAft>
            <a:buNone/>
          </a:pPr>
          <a:endParaRPr lang="es-PE" sz="3400" kern="1200">
            <a:solidFill>
              <a:sysClr val="windowText" lastClr="000000">
                <a:hueOff val="0"/>
                <a:satOff val="0"/>
                <a:lumOff val="0"/>
                <a:alphaOff val="0"/>
              </a:sysClr>
            </a:solidFill>
            <a:latin typeface="Impact" panose="020B0806030902050204"/>
            <a:ea typeface="+mn-ea"/>
            <a:cs typeface="+mn-cs"/>
          </a:endParaRPr>
        </a:p>
      </dsp:txBody>
      <dsp:txXfrm>
        <a:off x="8813980" y="920643"/>
        <a:ext cx="418680" cy="5728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1F80ED-BD74-407F-98A2-19D8EB327CD1}">
      <dsp:nvSpPr>
        <dsp:cNvPr id="0" name=""/>
        <dsp:cNvSpPr/>
      </dsp:nvSpPr>
      <dsp:spPr>
        <a:xfrm>
          <a:off x="1946" y="210526"/>
          <a:ext cx="4151603" cy="2490961"/>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just" defTabSz="844550">
            <a:lnSpc>
              <a:spcPct val="90000"/>
            </a:lnSpc>
            <a:spcBef>
              <a:spcPct val="0"/>
            </a:spcBef>
            <a:spcAft>
              <a:spcPct val="35000"/>
            </a:spcAft>
            <a:buNone/>
          </a:pPr>
          <a:r>
            <a:rPr lang="es-PE" sz="1900" b="0" i="0" kern="1200" dirty="0">
              <a:latin typeface="Arial Black" panose="020B0A04020102020204" pitchFamily="34" charset="0"/>
              <a:ea typeface="+mn-ea"/>
              <a:cs typeface="+mn-cs"/>
            </a:rPr>
            <a:t>Se ejecuta en el contexto de un sistema operativo completo, que se carga antes que el hipervisor. Las máquinas virtuales se ejecutan en un tercer nivel, por encima del hipervisor.</a:t>
          </a:r>
          <a:endParaRPr lang="es-PE" sz="1900" kern="1200" dirty="0">
            <a:latin typeface="Arial Black" panose="020B0A04020102020204" pitchFamily="34" charset="0"/>
            <a:ea typeface="+mn-ea"/>
            <a:cs typeface="+mn-cs"/>
          </a:endParaRPr>
        </a:p>
      </dsp:txBody>
      <dsp:txXfrm>
        <a:off x="74904" y="283484"/>
        <a:ext cx="4005687" cy="2345045"/>
      </dsp:txXfrm>
    </dsp:sp>
    <dsp:sp modelId="{276F0296-0522-4EE1-8DA8-F69B589842EC}">
      <dsp:nvSpPr>
        <dsp:cNvPr id="0" name=""/>
        <dsp:cNvSpPr/>
      </dsp:nvSpPr>
      <dsp:spPr>
        <a:xfrm>
          <a:off x="4568710" y="941208"/>
          <a:ext cx="880139" cy="1029597"/>
        </a:xfrm>
        <a:prstGeom prst="rightArrow">
          <a:avLst>
            <a:gd name="adj1" fmla="val 60000"/>
            <a:gd name="adj2" fmla="val 50000"/>
          </a:avLst>
        </a:prstGeom>
        <a:gradFill rotWithShape="0">
          <a:gsLst>
            <a:gs pos="0">
              <a:schemeClr val="accent1">
                <a:tint val="60000"/>
                <a:hueOff val="0"/>
                <a:satOff val="0"/>
                <a:lumOff val="0"/>
                <a:alphaOff val="0"/>
                <a:tint val="98000"/>
                <a:lumMod val="114000"/>
              </a:schemeClr>
            </a:gs>
            <a:gs pos="100000">
              <a:schemeClr val="accent1">
                <a:tint val="60000"/>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s-PE" sz="1500" kern="1200">
            <a:solidFill>
              <a:sysClr val="window" lastClr="FFFFFF"/>
            </a:solidFill>
            <a:latin typeface="Impact" panose="020B0806030902050204"/>
            <a:ea typeface="+mn-ea"/>
            <a:cs typeface="+mn-cs"/>
          </a:endParaRPr>
        </a:p>
      </dsp:txBody>
      <dsp:txXfrm>
        <a:off x="4568710" y="1147127"/>
        <a:ext cx="616097" cy="617759"/>
      </dsp:txXfrm>
    </dsp:sp>
    <dsp:sp modelId="{5BBE47F9-97A3-4B88-B74D-96ECEC4CE8F4}">
      <dsp:nvSpPr>
        <dsp:cNvPr id="0" name=""/>
        <dsp:cNvSpPr/>
      </dsp:nvSpPr>
      <dsp:spPr>
        <a:xfrm>
          <a:off x="5814191" y="210526"/>
          <a:ext cx="4151603" cy="2490961"/>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just" defTabSz="844550">
            <a:lnSpc>
              <a:spcPct val="90000"/>
            </a:lnSpc>
            <a:spcBef>
              <a:spcPct val="0"/>
            </a:spcBef>
            <a:spcAft>
              <a:spcPct val="35000"/>
            </a:spcAft>
            <a:buNone/>
          </a:pPr>
          <a:r>
            <a:rPr lang="es-PE" sz="1900" b="0" i="0" kern="1200">
              <a:latin typeface="Arial Black" panose="020B0A04020102020204" pitchFamily="34" charset="0"/>
              <a:ea typeface="+mn-ea"/>
              <a:cs typeface="+mn-cs"/>
            </a:rPr>
            <a:t>Son típicos de escenarios de virtualización orientada a la ejecución multiplataforma de software, como en el caso de CLR de .NET o de las máquinas virtuales de Java</a:t>
          </a:r>
          <a:r>
            <a:rPr lang="es-PE" sz="1900" b="0" i="0" kern="1200">
              <a:latin typeface="Impact" panose="020B0806030902050204"/>
              <a:ea typeface="+mn-ea"/>
              <a:cs typeface="+mn-cs"/>
            </a:rPr>
            <a:t>.</a:t>
          </a:r>
          <a:endParaRPr lang="es-PE" sz="1900" kern="1200" dirty="0">
            <a:latin typeface="Impact" panose="020B0806030902050204"/>
            <a:ea typeface="+mn-ea"/>
            <a:cs typeface="+mn-cs"/>
          </a:endParaRPr>
        </a:p>
      </dsp:txBody>
      <dsp:txXfrm>
        <a:off x="5887149" y="283484"/>
        <a:ext cx="4005687" cy="234504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FF6A63-6E45-4A1A-B4E3-BCA70375CCA9}">
      <dsp:nvSpPr>
        <dsp:cNvPr id="0" name=""/>
        <dsp:cNvSpPr/>
      </dsp:nvSpPr>
      <dsp:spPr>
        <a:xfrm>
          <a:off x="875097" y="717"/>
          <a:ext cx="3913117" cy="234787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just" defTabSz="844550">
            <a:lnSpc>
              <a:spcPct val="90000"/>
            </a:lnSpc>
            <a:spcBef>
              <a:spcPct val="0"/>
            </a:spcBef>
            <a:spcAft>
              <a:spcPct val="35000"/>
            </a:spcAft>
            <a:buNone/>
          </a:pPr>
          <a:r>
            <a:rPr lang="es-PE" sz="1900" b="0" i="0" kern="1200">
              <a:latin typeface="Arial Black" panose="020B0A04020102020204" pitchFamily="34" charset="0"/>
              <a:ea typeface="+mn-ea"/>
              <a:cs typeface="+mn-cs"/>
            </a:rPr>
            <a:t>En este modelo tanto el sistema operativo anfitrión como el hipervisor interactúan directamente con el hardware físico.</a:t>
          </a:r>
          <a:endParaRPr lang="es-PE" sz="1900" kern="1200" dirty="0">
            <a:latin typeface="Arial Black" panose="020B0A04020102020204" pitchFamily="34" charset="0"/>
            <a:ea typeface="+mn-ea"/>
            <a:cs typeface="+mn-cs"/>
          </a:endParaRPr>
        </a:p>
      </dsp:txBody>
      <dsp:txXfrm>
        <a:off x="875097" y="717"/>
        <a:ext cx="3913117" cy="2347870"/>
      </dsp:txXfrm>
    </dsp:sp>
    <dsp:sp modelId="{1A150756-E52B-4308-9958-8F77A651D2F5}">
      <dsp:nvSpPr>
        <dsp:cNvPr id="0" name=""/>
        <dsp:cNvSpPr/>
      </dsp:nvSpPr>
      <dsp:spPr>
        <a:xfrm>
          <a:off x="5179526" y="717"/>
          <a:ext cx="3913117" cy="234787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just" defTabSz="844550">
            <a:lnSpc>
              <a:spcPct val="90000"/>
            </a:lnSpc>
            <a:spcBef>
              <a:spcPct val="0"/>
            </a:spcBef>
            <a:spcAft>
              <a:spcPct val="35000"/>
            </a:spcAft>
            <a:buNone/>
          </a:pPr>
          <a:r>
            <a:rPr lang="es-PE" sz="1900" b="0" i="0" kern="1200">
              <a:latin typeface="Arial Black" panose="020B0A04020102020204" pitchFamily="34" charset="0"/>
              <a:ea typeface="+mn-ea"/>
              <a:cs typeface="+mn-cs"/>
            </a:rPr>
            <a:t>Las máquinas virtuales se ejecutan en un tercer nivel con respecto al hardware, por encima del hipervisor, pero también interactúan directamente con el sistema operativo anfitrión.</a:t>
          </a:r>
          <a:endParaRPr lang="es-PE" sz="1900" kern="1200" dirty="0">
            <a:latin typeface="Impact" panose="020B0806030902050204"/>
            <a:ea typeface="+mn-ea"/>
            <a:cs typeface="+mn-cs"/>
          </a:endParaRPr>
        </a:p>
      </dsp:txBody>
      <dsp:txXfrm>
        <a:off x="5179526" y="717"/>
        <a:ext cx="3913117" cy="234787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CCFCEC-19FC-432D-BEC1-ECEDDC0F75FF}">
      <dsp:nvSpPr>
        <dsp:cNvPr id="0" name=""/>
        <dsp:cNvSpPr/>
      </dsp:nvSpPr>
      <dsp:spPr>
        <a:xfrm>
          <a:off x="0" y="1489069"/>
          <a:ext cx="10515600" cy="8316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3BEA501-9DF3-4CB5-B764-5357FF3005CB}">
      <dsp:nvSpPr>
        <dsp:cNvPr id="0" name=""/>
        <dsp:cNvSpPr/>
      </dsp:nvSpPr>
      <dsp:spPr>
        <a:xfrm>
          <a:off x="525780" y="23153"/>
          <a:ext cx="7360920" cy="195299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889000">
            <a:lnSpc>
              <a:spcPct val="90000"/>
            </a:lnSpc>
            <a:spcBef>
              <a:spcPct val="0"/>
            </a:spcBef>
            <a:spcAft>
              <a:spcPct val="35000"/>
            </a:spcAft>
            <a:buNone/>
          </a:pPr>
          <a:r>
            <a:rPr lang="es-PE" sz="2000" kern="1200" dirty="0"/>
            <a:t>Es una plataforma de virtualización a nivel de centro de datos producido por VMware Inc. Es el componente de su producto VMware </a:t>
          </a:r>
          <a:r>
            <a:rPr lang="es-PE" sz="2000" kern="1200" dirty="0" err="1"/>
            <a:t>Infraestructure</a:t>
          </a:r>
          <a:r>
            <a:rPr lang="es-PE" sz="2000" kern="1200" dirty="0"/>
            <a:t> que se encuentra al nivel inferior de la capa de virtualización, el hipervisor, aunque posee herramientas y servicios de gestión autónomos e independientes.</a:t>
          </a:r>
        </a:p>
      </dsp:txBody>
      <dsp:txXfrm>
        <a:off x="621117" y="118490"/>
        <a:ext cx="7170246" cy="1762321"/>
      </dsp:txXfrm>
    </dsp:sp>
    <dsp:sp modelId="{216E283D-61F1-4008-AE5E-146B11644195}">
      <dsp:nvSpPr>
        <dsp:cNvPr id="0" name=""/>
        <dsp:cNvSpPr/>
      </dsp:nvSpPr>
      <dsp:spPr>
        <a:xfrm>
          <a:off x="0" y="3496584"/>
          <a:ext cx="10515600" cy="8316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4864462-024B-4CDE-8CBB-D1FA95129C2D}">
      <dsp:nvSpPr>
        <dsp:cNvPr id="0" name=""/>
        <dsp:cNvSpPr/>
      </dsp:nvSpPr>
      <dsp:spPr>
        <a:xfrm>
          <a:off x="525780" y="2498869"/>
          <a:ext cx="7360920" cy="148479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889000">
            <a:lnSpc>
              <a:spcPct val="90000"/>
            </a:lnSpc>
            <a:spcBef>
              <a:spcPct val="0"/>
            </a:spcBef>
            <a:spcAft>
              <a:spcPct val="35000"/>
            </a:spcAft>
            <a:buNone/>
          </a:pPr>
          <a:r>
            <a:rPr lang="es-PE" sz="2000" kern="1200" dirty="0"/>
            <a:t>Está compuesto de un sistema operativo autónomo que proporciona el entorno de gestión, administración y ejecución al software </a:t>
          </a:r>
          <a:r>
            <a:rPr lang="es-PE" sz="2000" kern="1200" dirty="0" err="1"/>
            <a:t>hipervisor</a:t>
          </a:r>
          <a:r>
            <a:rPr lang="es-PE" sz="2000" kern="1200" dirty="0"/>
            <a:t>, y los servicios y servidores que permiten la interacción con el software de gestión y administración y las máquinas virtuales.</a:t>
          </a:r>
        </a:p>
      </dsp:txBody>
      <dsp:txXfrm>
        <a:off x="598262" y="2571351"/>
        <a:ext cx="7215956" cy="133983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838297-5301-492A-8103-50B543F7839A}">
      <dsp:nvSpPr>
        <dsp:cNvPr id="0" name=""/>
        <dsp:cNvSpPr/>
      </dsp:nvSpPr>
      <dsp:spPr>
        <a:xfrm>
          <a:off x="-5518047" y="-844947"/>
          <a:ext cx="6570988" cy="6570988"/>
        </a:xfrm>
        <a:prstGeom prst="blockArc">
          <a:avLst>
            <a:gd name="adj1" fmla="val 18900000"/>
            <a:gd name="adj2" fmla="val 2700000"/>
            <a:gd name="adj3" fmla="val 329"/>
          </a:avLst>
        </a:prstGeom>
        <a:noFill/>
        <a:ln w="19050" cap="rnd"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0F7044D9-003B-4976-A8EC-16F6010A9DFC}">
      <dsp:nvSpPr>
        <dsp:cNvPr id="0" name=""/>
        <dsp:cNvSpPr/>
      </dsp:nvSpPr>
      <dsp:spPr>
        <a:xfrm>
          <a:off x="677495" y="328863"/>
          <a:ext cx="9770745" cy="1294709"/>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74874" tIns="50800" rIns="50800" bIns="50800" numCol="1" spcCol="1270" anchor="ctr" anchorCtr="0">
          <a:noAutofit/>
        </a:bodyPr>
        <a:lstStyle/>
        <a:p>
          <a:pPr marL="0" lvl="0" indent="0" algn="l" defTabSz="889000">
            <a:lnSpc>
              <a:spcPct val="90000"/>
            </a:lnSpc>
            <a:spcBef>
              <a:spcPct val="0"/>
            </a:spcBef>
            <a:spcAft>
              <a:spcPct val="35000"/>
            </a:spcAft>
            <a:buNone/>
          </a:pPr>
          <a:r>
            <a:rPr lang="es-PE" sz="2000" kern="1200" dirty="0"/>
            <a:t>VMware </a:t>
          </a:r>
          <a:r>
            <a:rPr lang="es-PE" sz="2000" kern="1200" dirty="0" err="1"/>
            <a:t>ESXi</a:t>
          </a:r>
          <a:r>
            <a:rPr lang="es-PE" sz="2000" kern="1200" dirty="0"/>
            <a:t> es un hipervisor del tipo "</a:t>
          </a:r>
          <a:r>
            <a:rPr lang="es-PE" sz="2000" kern="1200" dirty="0" err="1"/>
            <a:t>bare</a:t>
          </a:r>
          <a:r>
            <a:rPr lang="es-PE" sz="2000" kern="1200" dirty="0"/>
            <a:t> metal".</a:t>
          </a:r>
          <a:r>
            <a:rPr lang="es-PE" sz="2000" b="0" i="0" kern="1200" dirty="0"/>
            <a:t> se instala directamente sobre el servidor físico (maquina </a:t>
          </a:r>
          <a:r>
            <a:rPr lang="es-PE" sz="2000" b="0" i="0" kern="1200" dirty="0" err="1"/>
            <a:t>fisica</a:t>
          </a:r>
          <a:r>
            <a:rPr lang="es-PE" sz="2000" b="0" i="0" kern="1200" dirty="0"/>
            <a:t>), lo que permite crear particiones de múltiples servidores lógicos denominados máquinas virtuales. </a:t>
          </a:r>
          <a:r>
            <a:rPr lang="es-PE" sz="2000" kern="1200" dirty="0"/>
            <a:t> </a:t>
          </a:r>
        </a:p>
      </dsp:txBody>
      <dsp:txXfrm>
        <a:off x="677495" y="328863"/>
        <a:ext cx="9770745" cy="1294709"/>
      </dsp:txXfrm>
    </dsp:sp>
    <dsp:sp modelId="{90179796-A75C-482A-9147-01452852F180}">
      <dsp:nvSpPr>
        <dsp:cNvPr id="0" name=""/>
        <dsp:cNvSpPr/>
      </dsp:nvSpPr>
      <dsp:spPr>
        <a:xfrm>
          <a:off x="67359" y="366081"/>
          <a:ext cx="1220273" cy="1220273"/>
        </a:xfrm>
        <a:prstGeom prst="ellipse">
          <a:avLst/>
        </a:prstGeom>
        <a:solidFill>
          <a:schemeClr val="lt1">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865DC27F-FF9F-4BEE-95BA-D05A44DFAE08}">
      <dsp:nvSpPr>
        <dsp:cNvPr id="0" name=""/>
        <dsp:cNvSpPr/>
      </dsp:nvSpPr>
      <dsp:spPr>
        <a:xfrm>
          <a:off x="1032351" y="1952437"/>
          <a:ext cx="9415889" cy="9762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74874" tIns="50800" rIns="50800" bIns="50800" numCol="1" spcCol="1270" anchor="ctr" anchorCtr="0">
          <a:noAutofit/>
        </a:bodyPr>
        <a:lstStyle/>
        <a:p>
          <a:pPr marL="0" lvl="0" indent="0" algn="l" defTabSz="889000">
            <a:lnSpc>
              <a:spcPct val="90000"/>
            </a:lnSpc>
            <a:spcBef>
              <a:spcPct val="0"/>
            </a:spcBef>
            <a:spcAft>
              <a:spcPct val="35000"/>
            </a:spcAft>
            <a:buNone/>
          </a:pPr>
          <a:r>
            <a:rPr lang="es-PE" sz="2000" kern="1200" dirty="0"/>
            <a:t>Para su ejecución, </a:t>
          </a:r>
          <a:r>
            <a:rPr lang="es-PE" sz="2000" kern="1200" dirty="0" err="1"/>
            <a:t>ESXi</a:t>
          </a:r>
          <a:r>
            <a:rPr lang="es-PE" sz="2000" kern="1200" dirty="0"/>
            <a:t> se apoya en un sistema Linux basado en Red </a:t>
          </a:r>
          <a:r>
            <a:rPr lang="es-PE" sz="2000" kern="1200" dirty="0" err="1"/>
            <a:t>Hat</a:t>
          </a:r>
          <a:r>
            <a:rPr lang="es-PE" sz="2000" kern="1200" dirty="0"/>
            <a:t> Enterprise Linux modificado para la ejecución del hipervisor y los componentes de virtualización de VMware. </a:t>
          </a:r>
        </a:p>
      </dsp:txBody>
      <dsp:txXfrm>
        <a:off x="1032351" y="1952437"/>
        <a:ext cx="9415889" cy="976218"/>
      </dsp:txXfrm>
    </dsp:sp>
    <dsp:sp modelId="{80D64536-5D8E-4A97-A7B1-AAF30AA93E60}">
      <dsp:nvSpPr>
        <dsp:cNvPr id="0" name=""/>
        <dsp:cNvSpPr/>
      </dsp:nvSpPr>
      <dsp:spPr>
        <a:xfrm>
          <a:off x="422214" y="1830409"/>
          <a:ext cx="1220273" cy="1220273"/>
        </a:xfrm>
        <a:prstGeom prst="ellipse">
          <a:avLst/>
        </a:prstGeom>
        <a:solidFill>
          <a:schemeClr val="lt1">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F961B4BF-73AC-4179-AE57-F405209017D0}">
      <dsp:nvSpPr>
        <dsp:cNvPr id="0" name=""/>
        <dsp:cNvSpPr/>
      </dsp:nvSpPr>
      <dsp:spPr>
        <a:xfrm>
          <a:off x="677495" y="3276204"/>
          <a:ext cx="9770745" cy="1257340"/>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74874" tIns="50800" rIns="50800" bIns="50800" numCol="1" spcCol="1270" anchor="ctr" anchorCtr="0">
          <a:noAutofit/>
        </a:bodyPr>
        <a:lstStyle/>
        <a:p>
          <a:pPr marL="0" lvl="0" indent="0" algn="l" defTabSz="889000">
            <a:lnSpc>
              <a:spcPct val="90000"/>
            </a:lnSpc>
            <a:spcBef>
              <a:spcPct val="0"/>
            </a:spcBef>
            <a:spcAft>
              <a:spcPct val="35000"/>
            </a:spcAft>
            <a:buNone/>
          </a:pPr>
          <a:r>
            <a:rPr lang="es-PE" sz="2000" kern="1200" dirty="0"/>
            <a:t>Hasta la versión 3.5u4 se basa en código ejecutable de 32 bits, pero a partir de la versión 4 (</a:t>
          </a:r>
          <a:r>
            <a:rPr lang="es-PE" sz="2000" kern="1200" dirty="0" err="1"/>
            <a:t>vSphere</a:t>
          </a:r>
          <a:r>
            <a:rPr lang="es-PE" sz="2000" kern="1200" dirty="0"/>
            <a:t>) su código ejecutable pasa a ser de 64 bits por lo que sus requerimientos pasan a ser mayores ofreciendo a su vez un rendimiento superior.</a:t>
          </a:r>
        </a:p>
      </dsp:txBody>
      <dsp:txXfrm>
        <a:off x="677495" y="3276204"/>
        <a:ext cx="9770745" cy="1257340"/>
      </dsp:txXfrm>
    </dsp:sp>
    <dsp:sp modelId="{83CD2EEF-3FD7-47B0-98BA-9D9AAD59707D}">
      <dsp:nvSpPr>
        <dsp:cNvPr id="0" name=""/>
        <dsp:cNvSpPr/>
      </dsp:nvSpPr>
      <dsp:spPr>
        <a:xfrm>
          <a:off x="67359" y="3294737"/>
          <a:ext cx="1220273" cy="1220273"/>
        </a:xfrm>
        <a:prstGeom prst="ellipse">
          <a:avLst/>
        </a:prstGeom>
        <a:solidFill>
          <a:schemeClr val="lt1">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7AC373-A307-4768-B356-01FB9832E5DA}">
      <dsp:nvSpPr>
        <dsp:cNvPr id="0" name=""/>
        <dsp:cNvSpPr/>
      </dsp:nvSpPr>
      <dsp:spPr>
        <a:xfrm>
          <a:off x="0" y="0"/>
          <a:ext cx="8412480" cy="957294"/>
        </a:xfrm>
        <a:prstGeom prst="roundRect">
          <a:avLst>
            <a:gd name="adj" fmla="val 10000"/>
          </a:avLst>
        </a:prstGeom>
        <a:solidFill>
          <a:srgbClr val="DDF2FF"/>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s-PE" sz="1100" b="0" i="0" kern="1200" dirty="0"/>
            <a:t>Es aplicación que permite ejecutar de manera simultánea Diferentes máquinas virtuales con diferentes sistemas operativos. Mediante la utilización de esta Aplicación se consigue abstraer y proteger la información y las aplicaciones de la máquina nativa. Además, tiene la ventaja de que el usuario puede implantar diferentes versiones de aplicaciones y probar su funcionamiento en el mismo sistema operativo pero en diferentes máquinas virtuales.</a:t>
          </a:r>
          <a:endParaRPr lang="es-PE" sz="1100" kern="1200" dirty="0"/>
        </a:p>
      </dsp:txBody>
      <dsp:txXfrm>
        <a:off x="28038" y="28038"/>
        <a:ext cx="7298593" cy="901218"/>
      </dsp:txXfrm>
    </dsp:sp>
    <dsp:sp modelId="{72338415-00D7-4827-9E02-C595CA8B4648}">
      <dsp:nvSpPr>
        <dsp:cNvPr id="0" name=""/>
        <dsp:cNvSpPr/>
      </dsp:nvSpPr>
      <dsp:spPr>
        <a:xfrm>
          <a:off x="704545" y="1131347"/>
          <a:ext cx="8412480" cy="957294"/>
        </a:xfrm>
        <a:prstGeom prst="roundRect">
          <a:avLst>
            <a:gd name="adj" fmla="val 10000"/>
          </a:avLst>
        </a:prstGeom>
        <a:solidFill>
          <a:srgbClr val="DDF2FF"/>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s-PE" sz="1100" kern="1200" dirty="0" err="1"/>
            <a:t>Xen</a:t>
          </a:r>
          <a:r>
            <a:rPr lang="es-PE" sz="1100" kern="1200"/>
            <a:t> es un monitor de máquina virtual de código abierto desarrollado por la Universidad de Cambridge.</a:t>
          </a:r>
          <a:endParaRPr lang="es-PE" sz="1100" kern="1200" dirty="0"/>
        </a:p>
      </dsp:txBody>
      <dsp:txXfrm>
        <a:off x="732583" y="1159385"/>
        <a:ext cx="7029617" cy="901218"/>
      </dsp:txXfrm>
    </dsp:sp>
    <dsp:sp modelId="{17AF8A3A-D598-43B8-8F06-FE1BB42A1B93}">
      <dsp:nvSpPr>
        <dsp:cNvPr id="0" name=""/>
        <dsp:cNvSpPr/>
      </dsp:nvSpPr>
      <dsp:spPr>
        <a:xfrm>
          <a:off x="1398574" y="2262695"/>
          <a:ext cx="8412480" cy="957294"/>
        </a:xfrm>
        <a:prstGeom prst="roundRect">
          <a:avLst>
            <a:gd name="adj" fmla="val 10000"/>
          </a:avLst>
        </a:prstGeom>
        <a:solidFill>
          <a:srgbClr val="DDF2FF"/>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s-PE" sz="1100" kern="1200" dirty="0"/>
            <a:t>La meta del diseño es poder ejecutar instancias de sistemas operativos con todas sus características, de forma completamente funcional en un equipo sencillo. </a:t>
          </a:r>
        </a:p>
      </dsp:txBody>
      <dsp:txXfrm>
        <a:off x="1426612" y="2290733"/>
        <a:ext cx="7040133" cy="901218"/>
      </dsp:txXfrm>
    </dsp:sp>
    <dsp:sp modelId="{2B92C157-A918-4862-8F9A-7E563C142458}">
      <dsp:nvSpPr>
        <dsp:cNvPr id="0" name=""/>
        <dsp:cNvSpPr/>
      </dsp:nvSpPr>
      <dsp:spPr>
        <a:xfrm>
          <a:off x="2103119" y="3394043"/>
          <a:ext cx="8412480" cy="957294"/>
        </a:xfrm>
        <a:prstGeom prst="roundRect">
          <a:avLst>
            <a:gd name="adj" fmla="val 10000"/>
          </a:avLst>
        </a:prstGeom>
        <a:solidFill>
          <a:srgbClr val="DDF2FF"/>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s-PE" sz="1100" kern="1200" dirty="0" err="1"/>
            <a:t>Xen</a:t>
          </a:r>
          <a:r>
            <a:rPr lang="es-PE" sz="1100" kern="1200" dirty="0"/>
            <a:t> proporciona aislamiento seguro, control de recursos, garantías de calidad de servicio y migración de máquinas virtuales.</a:t>
          </a:r>
        </a:p>
      </dsp:txBody>
      <dsp:txXfrm>
        <a:off x="2131157" y="3422081"/>
        <a:ext cx="7029617" cy="901218"/>
      </dsp:txXfrm>
    </dsp:sp>
    <dsp:sp modelId="{14262165-B246-42F9-8B59-FB02D4644C76}">
      <dsp:nvSpPr>
        <dsp:cNvPr id="0" name=""/>
        <dsp:cNvSpPr/>
      </dsp:nvSpPr>
      <dsp:spPr>
        <a:xfrm>
          <a:off x="7790238" y="733200"/>
          <a:ext cx="622241" cy="622241"/>
        </a:xfrm>
        <a:prstGeom prst="downArrow">
          <a:avLst>
            <a:gd name="adj1" fmla="val 55000"/>
            <a:gd name="adj2" fmla="val 45000"/>
          </a:avLst>
        </a:prstGeom>
        <a:solidFill>
          <a:srgbClr val="00B0F0">
            <a:alpha val="90000"/>
          </a:srgbClr>
        </a:solidFill>
        <a:ln w="19050" cap="rnd"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s-PE" sz="2800" kern="1200"/>
        </a:p>
      </dsp:txBody>
      <dsp:txXfrm>
        <a:off x="7930242" y="733200"/>
        <a:ext cx="342233" cy="468236"/>
      </dsp:txXfrm>
    </dsp:sp>
    <dsp:sp modelId="{4EC683F4-6DD4-42AA-9436-773078FBBC41}">
      <dsp:nvSpPr>
        <dsp:cNvPr id="0" name=""/>
        <dsp:cNvSpPr/>
      </dsp:nvSpPr>
      <dsp:spPr>
        <a:xfrm>
          <a:off x="8494783" y="1864548"/>
          <a:ext cx="622241" cy="622241"/>
        </a:xfrm>
        <a:prstGeom prst="downArrow">
          <a:avLst>
            <a:gd name="adj1" fmla="val 55000"/>
            <a:gd name="adj2" fmla="val 45000"/>
          </a:avLst>
        </a:prstGeom>
        <a:solidFill>
          <a:srgbClr val="00B0F0">
            <a:alpha val="90000"/>
          </a:srgbClr>
        </a:solidFill>
        <a:ln w="19050" cap="rnd"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s-PE" sz="2800" kern="1200"/>
        </a:p>
      </dsp:txBody>
      <dsp:txXfrm>
        <a:off x="8634787" y="1864548"/>
        <a:ext cx="342233" cy="468236"/>
      </dsp:txXfrm>
    </dsp:sp>
    <dsp:sp modelId="{A486E445-2956-4967-9CDB-D40218C0E081}">
      <dsp:nvSpPr>
        <dsp:cNvPr id="0" name=""/>
        <dsp:cNvSpPr/>
      </dsp:nvSpPr>
      <dsp:spPr>
        <a:xfrm>
          <a:off x="9188813" y="2995896"/>
          <a:ext cx="622241" cy="622241"/>
        </a:xfrm>
        <a:prstGeom prst="downArrow">
          <a:avLst>
            <a:gd name="adj1" fmla="val 55000"/>
            <a:gd name="adj2" fmla="val 45000"/>
          </a:avLst>
        </a:prstGeom>
        <a:solidFill>
          <a:srgbClr val="00B0F0">
            <a:alpha val="90000"/>
          </a:srgbClr>
        </a:solidFill>
        <a:ln w="19050" cap="rnd"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s-PE" sz="2800" kern="1200"/>
        </a:p>
      </dsp:txBody>
      <dsp:txXfrm>
        <a:off x="9328817" y="2995896"/>
        <a:ext cx="342233" cy="468236"/>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tmp>
</file>

<file path=ppt/media/image11.tmp>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BCC1E5-D211-4E68-B372-B2944EC23FA8}" type="datetimeFigureOut">
              <a:rPr lang="es-PE" smtClean="0"/>
              <a:t>12/06/2019</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2EB585-BF15-4B0B-B1AD-496F4AA414DB}" type="slidenum">
              <a:rPr lang="es-PE" smtClean="0"/>
              <a:t>‹Nº›</a:t>
            </a:fld>
            <a:endParaRPr lang="es-PE"/>
          </a:p>
        </p:txBody>
      </p:sp>
    </p:spTree>
    <p:extLst>
      <p:ext uri="{BB962C8B-B14F-4D97-AF65-F5344CB8AC3E}">
        <p14:creationId xmlns:p14="http://schemas.microsoft.com/office/powerpoint/2010/main" val="2327202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67504854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3696825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8977239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a:t>Haga clic para modificar el estilo de título del patrón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s-ES"/>
              <a:t>Haga clic para modificar los estilos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2581465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65303694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4"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5910186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4"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498024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79839630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742381264"/>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EB66AB35-A2B1-4E22-8FA8-E7B7D192BCC9}" type="datetimeFigureOut">
              <a:rPr lang="es-PE" smtClean="0"/>
              <a:t>12/06/2019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12551876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3"/>
          <p:cNvSpPr>
            <a:spLocks noGrp="1"/>
          </p:cNvSpPr>
          <p:nvPr>
            <p:ph type="dt" sz="half" idx="10"/>
          </p:nvPr>
        </p:nvSpPr>
        <p:spPr/>
        <p:txBody>
          <a:bodyPr/>
          <a:lstStyle/>
          <a:p>
            <a:fld id="{EB66AB35-A2B1-4E22-8FA8-E7B7D192BCC9}" type="datetimeFigureOut">
              <a:rPr lang="es-PE" smtClean="0"/>
              <a:t>12/06/2019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411018593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382379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EB66AB35-A2B1-4E22-8FA8-E7B7D192BCC9}" type="datetimeFigureOut">
              <a:rPr lang="es-PE" smtClean="0"/>
              <a:t>12/06/2019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97134818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EB66AB35-A2B1-4E22-8FA8-E7B7D192BCC9}" type="datetimeFigureOut">
              <a:rPr lang="es-PE" smtClean="0"/>
              <a:t>12/06/2019</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398033134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B66AB35-A2B1-4E22-8FA8-E7B7D192BCC9}" type="datetimeFigureOut">
              <a:rPr lang="es-PE" smtClean="0"/>
              <a:t>12/06/2019</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256859125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7" name="Date Placeholder 2"/>
          <p:cNvSpPr>
            <a:spLocks noGrp="1"/>
          </p:cNvSpPr>
          <p:nvPr>
            <p:ph type="dt" sz="half" idx="10"/>
          </p:nvPr>
        </p:nvSpPr>
        <p:spPr/>
        <p:txBody>
          <a:bodyPr/>
          <a:lstStyle/>
          <a:p>
            <a:fld id="{EB66AB35-A2B1-4E22-8FA8-E7B7D192BCC9}" type="datetimeFigureOut">
              <a:rPr lang="es-PE" smtClean="0"/>
              <a:t>12/06/2019</a:t>
            </a:fld>
            <a:endParaRPr lang="es-PE"/>
          </a:p>
        </p:txBody>
      </p:sp>
      <p:sp>
        <p:nvSpPr>
          <p:cNvPr id="5" name="Footer Placeholder 3"/>
          <p:cNvSpPr>
            <a:spLocks noGrp="1"/>
          </p:cNvSpPr>
          <p:nvPr>
            <p:ph type="ftr" sz="quarter" idx="11"/>
          </p:nvPr>
        </p:nvSpPr>
        <p:spPr/>
        <p:txBody>
          <a:bodyPr/>
          <a:lstStyle/>
          <a:p>
            <a:endParaRPr lang="es-PE"/>
          </a:p>
        </p:txBody>
      </p:sp>
      <p:sp>
        <p:nvSpPr>
          <p:cNvPr id="6" name="Slide Number Placeholder 4"/>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385118787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B66AB35-A2B1-4E22-8FA8-E7B7D192BCC9}" type="datetimeFigureOut">
              <a:rPr lang="es-PE" smtClean="0"/>
              <a:t>12/06/2019</a:t>
            </a:fld>
            <a:endParaRPr lang="es-PE"/>
          </a:p>
        </p:txBody>
      </p:sp>
      <p:sp>
        <p:nvSpPr>
          <p:cNvPr id="5" name="Footer Placeholder 2"/>
          <p:cNvSpPr>
            <a:spLocks noGrp="1"/>
          </p:cNvSpPr>
          <p:nvPr>
            <p:ph type="ftr" sz="quarter" idx="11"/>
          </p:nvPr>
        </p:nvSpPr>
        <p:spPr/>
        <p:txBody>
          <a:bodyPr/>
          <a:lstStyle/>
          <a:p>
            <a:endParaRPr lang="es-PE"/>
          </a:p>
        </p:txBody>
      </p:sp>
      <p:sp>
        <p:nvSpPr>
          <p:cNvPr id="6" name="Slide Number Placeholder 3"/>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95686617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7" name="Date Placeholder 4"/>
          <p:cNvSpPr>
            <a:spLocks noGrp="1"/>
          </p:cNvSpPr>
          <p:nvPr>
            <p:ph type="dt" sz="half" idx="10"/>
          </p:nvPr>
        </p:nvSpPr>
        <p:spPr/>
        <p:txBody>
          <a:bodyPr/>
          <a:lstStyle/>
          <a:p>
            <a:fld id="{EB66AB35-A2B1-4E22-8FA8-E7B7D192BCC9}" type="datetimeFigureOut">
              <a:rPr lang="es-PE" smtClean="0"/>
              <a:t>12/06/2019</a:t>
            </a:fld>
            <a:endParaRPr lang="es-PE"/>
          </a:p>
        </p:txBody>
      </p:sp>
      <p:sp>
        <p:nvSpPr>
          <p:cNvPr id="5" name="Footer Placeholder 5"/>
          <p:cNvSpPr>
            <a:spLocks noGrp="1"/>
          </p:cNvSpPr>
          <p:nvPr>
            <p:ph type="ftr" sz="quarter" idx="11"/>
          </p:nvPr>
        </p:nvSpPr>
        <p:spPr/>
        <p:txBody>
          <a:bodyPr/>
          <a:lstStyle/>
          <a:p>
            <a:endParaRPr lang="es-PE"/>
          </a:p>
        </p:txBody>
      </p:sp>
      <p:sp>
        <p:nvSpPr>
          <p:cNvPr id="6" name="Slide Number Placeholder 6"/>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282196553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B66AB35-A2B1-4E22-8FA8-E7B7D192BCC9}" type="datetimeFigureOut">
              <a:rPr lang="es-PE" smtClean="0"/>
              <a:t>12/06/2019</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170258368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B66AB35-A2B1-4E22-8FA8-E7B7D192BCC9}" type="datetimeFigureOut">
              <a:rPr lang="es-PE" smtClean="0"/>
              <a:t>12/06/2019</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9604337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EB66AB35-A2B1-4E22-8FA8-E7B7D192BCC9}" type="datetimeFigureOut">
              <a:rPr lang="es-PE" smtClean="0"/>
              <a:t>12/06/2019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71817954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a:t>Haga clic para modificar el estilo de título del patrón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s-ES"/>
              <a:t>Haga clic para modificar los estilos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EB66AB35-A2B1-4E22-8FA8-E7B7D192BCC9}" type="datetimeFigureOut">
              <a:rPr lang="es-PE" smtClean="0"/>
              <a:t>12/06/2019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679488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93662437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EB66AB35-A2B1-4E22-8FA8-E7B7D192BCC9}" type="datetimeFigureOut">
              <a:rPr lang="es-PE" smtClean="0"/>
              <a:t>12/06/2019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205648571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B66AB35-A2B1-4E22-8FA8-E7B7D192BCC9}" type="datetimeFigureOut">
              <a:rPr lang="es-PE" smtClean="0"/>
              <a:t>12/06/2019</a:t>
            </a:fld>
            <a:endParaRPr lang="es-PE"/>
          </a:p>
        </p:txBody>
      </p:sp>
      <p:sp>
        <p:nvSpPr>
          <p:cNvPr id="4"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389435772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B66AB35-A2B1-4E22-8FA8-E7B7D192BCC9}" type="datetimeFigureOut">
              <a:rPr lang="es-PE" smtClean="0"/>
              <a:t>12/06/2019</a:t>
            </a:fld>
            <a:endParaRPr lang="es-PE"/>
          </a:p>
        </p:txBody>
      </p:sp>
      <p:sp>
        <p:nvSpPr>
          <p:cNvPr id="4"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17960109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B66AB35-A2B1-4E22-8FA8-E7B7D192BCC9}" type="datetimeFigureOut">
              <a:rPr lang="es-PE" smtClean="0"/>
              <a:t>12/06/2019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420675016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B66AB35-A2B1-4E22-8FA8-E7B7D192BCC9}" type="datetimeFigureOut">
              <a:rPr lang="es-PE" smtClean="0"/>
              <a:t>12/06/2019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8CDF38B-F20D-46FC-BBED-A05AAAE40A8B}" type="slidenum">
              <a:rPr lang="es-PE" smtClean="0"/>
              <a:t>‹Nº›</a:t>
            </a:fld>
            <a:endParaRPr lang="es-PE"/>
          </a:p>
        </p:txBody>
      </p:sp>
    </p:spTree>
    <p:extLst>
      <p:ext uri="{BB962C8B-B14F-4D97-AF65-F5344CB8AC3E}">
        <p14:creationId xmlns:p14="http://schemas.microsoft.com/office/powerpoint/2010/main" val="298922809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89816350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8" name="Footer Placeholder 7"/>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3784059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7" name="Date Placeholder 2"/>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3"/>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00345150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2"/>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50734811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7"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5"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34016724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625027-358C-42D9-ABB8-09789E4615F5}" type="datetimeFigureOut">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12/06/2019</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58C30-A0EC-47E3-BE2A-D41C69F799B1}" type="slidenum">
              <a:rPr kumimoji="0" lang="es-PE" sz="1000" b="0" i="0" u="none" strike="noStrike" kern="1200" cap="none" spc="0" normalizeH="0" baseline="0" noProof="0" smtClean="0">
                <a:ln>
                  <a:noFill/>
                </a:ln>
                <a:solidFill>
                  <a:srgbClr val="C00000"/>
                </a:solidFill>
                <a:effectLst/>
                <a:uLnTx/>
                <a:uFillTx/>
                <a:latin typeface="Garamond" panose="020204040303010108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PE" sz="1000" b="0" i="0" u="none" strike="noStrike" kern="1200" cap="none" spc="0" normalizeH="0" baseline="0" noProof="0">
              <a:ln>
                <a:noFill/>
              </a:ln>
              <a:solidFill>
                <a:srgbClr val="C00000"/>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48883613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21" Type="http://schemas.openxmlformats.org/officeDocument/2006/relationships/image" Target="../media/image4.png"/><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image" Target="../media/image3.png"/><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2.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B66AB35-A2B1-4E22-8FA8-E7B7D192BCC9}" type="datetimeFigureOut">
              <a:rPr lang="es-PE" smtClean="0"/>
              <a:t>12/06/2019</a:t>
            </a:fld>
            <a:endParaRPr lang="es-PE"/>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s-PE"/>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8CDF38B-F20D-46FC-BBED-A05AAAE40A8B}" type="slidenum">
              <a:rPr lang="es-PE" smtClean="0"/>
              <a:t>‹Nº›</a:t>
            </a:fld>
            <a:endParaRPr lang="es-PE"/>
          </a:p>
        </p:txBody>
      </p:sp>
    </p:spTree>
    <p:extLst>
      <p:ext uri="{BB962C8B-B14F-4D97-AF65-F5344CB8AC3E}">
        <p14:creationId xmlns:p14="http://schemas.microsoft.com/office/powerpoint/2010/main" val="589415615"/>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B66AB35-A2B1-4E22-8FA8-E7B7D192BCC9}" type="datetimeFigureOut">
              <a:rPr lang="es-PE" smtClean="0"/>
              <a:t>12/06/2019</a:t>
            </a:fld>
            <a:endParaRPr lang="es-PE"/>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s-PE"/>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8CDF38B-F20D-46FC-BBED-A05AAAE40A8B}" type="slidenum">
              <a:rPr lang="es-PE" smtClean="0"/>
              <a:t>‹Nº›</a:t>
            </a:fld>
            <a:endParaRPr lang="es-PE"/>
          </a:p>
        </p:txBody>
      </p:sp>
    </p:spTree>
    <p:extLst>
      <p:ext uri="{BB962C8B-B14F-4D97-AF65-F5344CB8AC3E}">
        <p14:creationId xmlns:p14="http://schemas.microsoft.com/office/powerpoint/2010/main" val="884792900"/>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5" Type="http://schemas.microsoft.com/office/2007/relationships/hdphoto" Target="../media/hdphoto1.wdp"/><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png"/><Relationship Id="rId1" Type="http://schemas.openxmlformats.org/officeDocument/2006/relationships/slideLayout" Target="../slideLayouts/slideLayout25.xml"/><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png"/><Relationship Id="rId1" Type="http://schemas.openxmlformats.org/officeDocument/2006/relationships/slideLayout" Target="../slideLayouts/slideLayout24.xml"/><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24.xml"/><Relationship Id="rId4" Type="http://schemas.microsoft.com/office/2007/relationships/hdphoto" Target="../media/hdphoto2.wdp"/></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stretch>
            <a:fillRect/>
          </a:stretch>
        </p:blipFill>
        <p:spPr>
          <a:xfrm>
            <a:off x="122862" y="-15292"/>
            <a:ext cx="1229420" cy="1515470"/>
          </a:xfrm>
          <a:prstGeom prst="rect">
            <a:avLst/>
          </a:prstGeom>
        </p:spPr>
      </p:pic>
      <p:pic>
        <p:nvPicPr>
          <p:cNvPr id="4" name="Picture 4" descr="Resultado de imagen para ingenieria sistemas logo upt"/>
          <p:cNvPicPr>
            <a:picLocks noChangeAspect="1" noChangeArrowheads="1"/>
          </p:cNvPicPr>
          <p:nvPr/>
        </p:nvPicPr>
        <p:blipFill rotWithShape="1">
          <a:blip r:embed="rId3">
            <a:extLst>
              <a:ext uri="{28A0092B-C50C-407E-A947-70E740481C1C}">
                <a14:useLocalDpi xmlns:a14="http://schemas.microsoft.com/office/drawing/2010/main" val="0"/>
              </a:ext>
            </a:extLst>
          </a:blip>
          <a:srcRect l="10033" t="11516" r="9200" b="12146"/>
          <a:stretch/>
        </p:blipFill>
        <p:spPr bwMode="auto">
          <a:xfrm>
            <a:off x="10017887" y="-15292"/>
            <a:ext cx="1457994" cy="1378039"/>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1440299" y="247556"/>
            <a:ext cx="9218568" cy="64633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3600" b="1" i="0" u="none" strike="noStrike" kern="1200" cap="none" spc="0" normalizeH="0" baseline="0" noProof="0" dirty="0">
                <a:ln w="28575">
                  <a:solidFill>
                    <a:srgbClr val="06042E"/>
                  </a:solidFill>
                  <a:prstDash val="solid"/>
                </a:ln>
                <a:solidFill>
                  <a:prstClr val="white"/>
                </a:solidFill>
                <a:effectLst>
                  <a:glow rad="101600">
                    <a:srgbClr val="C00000">
                      <a:alpha val="60000"/>
                    </a:srgbClr>
                  </a:glow>
                </a:effectLst>
                <a:uLnTx/>
                <a:uFillTx/>
                <a:latin typeface="Arial Rounded MT Bold" panose="020F0704030504030204" pitchFamily="34" charset="0"/>
                <a:ea typeface="+mn-ea"/>
                <a:cs typeface="+mn-cs"/>
              </a:rPr>
              <a:t>UNIVERSIDAD PRIVADA DE TACNA</a:t>
            </a:r>
          </a:p>
        </p:txBody>
      </p:sp>
      <p:sp>
        <p:nvSpPr>
          <p:cNvPr id="6" name="Rectángulo 5"/>
          <p:cNvSpPr/>
          <p:nvPr/>
        </p:nvSpPr>
        <p:spPr>
          <a:xfrm>
            <a:off x="970068" y="1992096"/>
            <a:ext cx="11093300" cy="769441"/>
          </a:xfrm>
          <a:prstGeom prst="rect">
            <a:avLst/>
          </a:prstGeom>
          <a:noFill/>
        </p:spPr>
        <p:txBody>
          <a:bodyPr wrap="square" lIns="91440" tIns="45720" rIns="91440" bIns="4572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4400" b="1" i="0" u="none" strike="noStrike" kern="1200" cap="none" spc="0" normalizeH="0" baseline="0" noProof="0" dirty="0">
                <a:ln w="57150">
                  <a:solidFill>
                    <a:srgbClr val="000000"/>
                  </a:solidFill>
                  <a:prstDash val="solid"/>
                </a:ln>
                <a:solidFill>
                  <a:prstClr val="white"/>
                </a:solidFill>
                <a:effectLst>
                  <a:glow rad="101600">
                    <a:srgbClr val="000000">
                      <a:alpha val="60000"/>
                    </a:srgbClr>
                  </a:glow>
                  <a:outerShdw dist="38100" dir="2700000" algn="tl" rotWithShape="0">
                    <a:srgbClr val="E19825"/>
                  </a:outerShdw>
                </a:effectLst>
                <a:uLnTx/>
                <a:uFillTx/>
                <a:latin typeface="Tahoma" panose="020B0604030504040204" pitchFamily="34" charset="0"/>
                <a:ea typeface="Tahoma" panose="020B0604030504040204" pitchFamily="34" charset="0"/>
                <a:cs typeface="Tahoma" panose="020B0604030504040204" pitchFamily="34" charset="0"/>
              </a:rPr>
              <a:t>HYPERVISORES </a:t>
            </a:r>
            <a:r>
              <a:rPr lang="es-ES" sz="4400" b="1" dirty="0">
                <a:ln w="57150">
                  <a:solidFill>
                    <a:srgbClr val="000000"/>
                  </a:solidFill>
                  <a:prstDash val="solid"/>
                </a:ln>
                <a:solidFill>
                  <a:prstClr val="white"/>
                </a:solidFill>
                <a:effectLst>
                  <a:glow rad="101600">
                    <a:srgbClr val="000000">
                      <a:alpha val="60000"/>
                    </a:srgbClr>
                  </a:glow>
                  <a:outerShdw dist="38100" dir="2700000" algn="tl" rotWithShape="0">
                    <a:srgbClr val="E19825"/>
                  </a:outerShdw>
                </a:effectLst>
                <a:latin typeface="Tahoma" panose="020B0604030504040204" pitchFamily="34" charset="0"/>
                <a:ea typeface="Tahoma" panose="020B0604030504040204" pitchFamily="34" charset="0"/>
                <a:cs typeface="Tahoma" panose="020B0604030504040204" pitchFamily="34" charset="0"/>
              </a:rPr>
              <a:t>y </a:t>
            </a:r>
            <a:r>
              <a:rPr kumimoji="0" lang="es-ES" sz="4400" b="1" i="0" u="none" strike="noStrike" kern="1200" cap="none" spc="0" normalizeH="0" baseline="0" noProof="0" dirty="0">
                <a:ln w="57150">
                  <a:solidFill>
                    <a:srgbClr val="000000"/>
                  </a:solidFill>
                  <a:prstDash val="solid"/>
                </a:ln>
                <a:solidFill>
                  <a:prstClr val="white"/>
                </a:solidFill>
                <a:effectLst>
                  <a:glow rad="101600">
                    <a:srgbClr val="000000">
                      <a:alpha val="60000"/>
                    </a:srgbClr>
                  </a:glow>
                  <a:outerShdw dist="38100" dir="2700000" algn="tl" rotWithShape="0">
                    <a:srgbClr val="E19825"/>
                  </a:outerShdw>
                </a:effectLst>
                <a:uLnTx/>
                <a:uFillTx/>
                <a:latin typeface="Tahoma" panose="020B0604030504040204" pitchFamily="34" charset="0"/>
                <a:ea typeface="Tahoma" panose="020B0604030504040204" pitchFamily="34" charset="0"/>
                <a:cs typeface="Tahoma" panose="020B0604030504040204" pitchFamily="34" charset="0"/>
              </a:rPr>
              <a:t>CONTENEDORES</a:t>
            </a:r>
          </a:p>
        </p:txBody>
      </p:sp>
      <p:sp>
        <p:nvSpPr>
          <p:cNvPr id="8" name="CuadroTexto 7"/>
          <p:cNvSpPr txBox="1"/>
          <p:nvPr/>
        </p:nvSpPr>
        <p:spPr>
          <a:xfrm>
            <a:off x="668065" y="3498608"/>
            <a:ext cx="5313103" cy="1323439"/>
          </a:xfrm>
          <a:prstGeom prst="rect">
            <a:avLst/>
          </a:prstGeom>
          <a:solidFill>
            <a:srgbClr val="000000">
              <a:alpha val="50000"/>
            </a:srgb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PE" sz="2000" b="1" i="0" u="sng"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Integrantes:</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s-PE" sz="2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Esperilla Ruiz ,</a:t>
            </a:r>
            <a:r>
              <a:rPr kumimoji="0" lang="es-PE" sz="2000" b="0" i="0" u="none" strike="noStrike" kern="1200" cap="none" spc="0" normalizeH="0" baseline="0" noProof="0" dirty="0" err="1">
                <a:ln>
                  <a:noFill/>
                </a:ln>
                <a:solidFill>
                  <a:srgbClr val="FFFFFF"/>
                </a:solidFill>
                <a:effectLst/>
                <a:uLnTx/>
                <a:uFillTx/>
                <a:latin typeface="Arial" panose="020B0604020202020204" pitchFamily="34" charset="0"/>
                <a:ea typeface="+mn-ea"/>
                <a:cs typeface="Arial" panose="020B0604020202020204" pitchFamily="34" charset="0"/>
              </a:rPr>
              <a:t>Adnner</a:t>
            </a:r>
            <a:endParaRPr kumimoji="0" lang="es-PE" sz="2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PE" sz="2000" b="1" i="0" u="sng"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Docente:</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s-PE" sz="2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Ing. Patrick Cuadros</a:t>
            </a:r>
          </a:p>
        </p:txBody>
      </p:sp>
      <p:pic>
        <p:nvPicPr>
          <p:cNvPr id="12" name="Picture 2" descr="Resultado de imagen para docker"/>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7395" b="91104" l="2786" r="99143">
                        <a14:foregroundMark x1="95286" y1="42765" x2="95286" y2="42765"/>
                        <a14:foregroundMark x1="27143" y1="82529" x2="27143" y2="82529"/>
                        <a14:foregroundMark x1="37357" y1="72240" x2="37357" y2="72240"/>
                        <a14:foregroundMark x1="99143" y1="40514" x2="99143" y2="40514"/>
                        <a14:foregroundMark x1="6857" y1="59914" x2="6857" y2="59914"/>
                        <a14:foregroundMark x1="2786" y1="60879" x2="2786" y2="60879"/>
                        <a14:foregroundMark x1="36786" y1="91211" x2="36786" y2="91211"/>
                        <a14:foregroundMark x1="94571" y1="59807" x2="94571" y2="59807"/>
                        <a14:foregroundMark x1="56071" y1="8789" x2="56071" y2="8789"/>
                        <a14:foregroundMark x1="55929" y1="7395" x2="55929" y2="7395"/>
                      </a14:backgroundRemoval>
                    </a14:imgEffect>
                  </a14:imgLayer>
                </a14:imgProps>
              </a:ext>
              <a:ext uri="{28A0092B-C50C-407E-A947-70E740481C1C}">
                <a14:useLocalDpi xmlns:a14="http://schemas.microsoft.com/office/drawing/2010/main" val="0"/>
              </a:ext>
            </a:extLst>
          </a:blip>
          <a:srcRect/>
          <a:stretch>
            <a:fillRect/>
          </a:stretch>
        </p:blipFill>
        <p:spPr bwMode="auto">
          <a:xfrm>
            <a:off x="9412410" y="4929769"/>
            <a:ext cx="2492914" cy="16613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273298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PROXMOX VE</a:t>
            </a:r>
          </a:p>
        </p:txBody>
      </p:sp>
      <p:sp>
        <p:nvSpPr>
          <p:cNvPr id="5" name="Rectángulo 4">
            <a:extLst>
              <a:ext uri="{FF2B5EF4-FFF2-40B4-BE49-F238E27FC236}">
                <a16:creationId xmlns:a16="http://schemas.microsoft.com/office/drawing/2014/main" id="{802E09CA-6D3D-482D-BE04-7072E2053716}"/>
              </a:ext>
            </a:extLst>
          </p:cNvPr>
          <p:cNvSpPr/>
          <p:nvPr/>
        </p:nvSpPr>
        <p:spPr>
          <a:xfrm>
            <a:off x="675736" y="2730648"/>
            <a:ext cx="6096000" cy="2031325"/>
          </a:xfrm>
          <a:prstGeom prst="rect">
            <a:avLst/>
          </a:prstGeom>
        </p:spPr>
        <p:txBody>
          <a:bodyPr>
            <a:spAutoFit/>
          </a:bodyPr>
          <a:lstStyle/>
          <a:p>
            <a:pPr lvl="0"/>
            <a:r>
              <a:rPr lang="es-ES" dirty="0"/>
              <a:t>Es una plataforma completa de código abierto para la virtualización empresarial.</a:t>
            </a:r>
          </a:p>
          <a:p>
            <a:pPr lvl="0"/>
            <a:r>
              <a:rPr lang="es-ES" dirty="0"/>
              <a:t>Integra estrechamente el hipervisor KVM y los contenedores LXC , almacenamiento definido del software y administra fácilmente los clústeres de alta disponibilidad y herramientas de recuperación de desastres con el en la interfaz de gestión web.</a:t>
            </a:r>
          </a:p>
        </p:txBody>
      </p:sp>
      <p:pic>
        <p:nvPicPr>
          <p:cNvPr id="8" name="Imagen 7">
            <a:extLst>
              <a:ext uri="{FF2B5EF4-FFF2-40B4-BE49-F238E27FC236}">
                <a16:creationId xmlns:a16="http://schemas.microsoft.com/office/drawing/2014/main" id="{F7832CCF-F876-4F0D-96C0-D8FC9679A66F}"/>
              </a:ext>
            </a:extLst>
          </p:cNvPr>
          <p:cNvPicPr>
            <a:picLocks noChangeAspect="1"/>
          </p:cNvPicPr>
          <p:nvPr/>
        </p:nvPicPr>
        <p:blipFill rotWithShape="1">
          <a:blip r:embed="rId2"/>
          <a:srcRect l="11237" t="20674" r="38995" b="17616"/>
          <a:stretch/>
        </p:blipFill>
        <p:spPr>
          <a:xfrm>
            <a:off x="7120294" y="2080470"/>
            <a:ext cx="4486326" cy="312909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7117957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CARACTERÍSTICAS</a:t>
            </a:r>
          </a:p>
        </p:txBody>
      </p:sp>
      <p:graphicFrame>
        <p:nvGraphicFramePr>
          <p:cNvPr id="7" name="Tabla 6">
            <a:extLst>
              <a:ext uri="{FF2B5EF4-FFF2-40B4-BE49-F238E27FC236}">
                <a16:creationId xmlns:a16="http://schemas.microsoft.com/office/drawing/2014/main" id="{ACC2E95C-E724-4F1E-BD84-7C5CC2B73881}"/>
              </a:ext>
            </a:extLst>
          </p:cNvPr>
          <p:cNvGraphicFramePr>
            <a:graphicFrameLocks noGrp="1"/>
          </p:cNvGraphicFramePr>
          <p:nvPr>
            <p:extLst>
              <p:ext uri="{D42A27DB-BD31-4B8C-83A1-F6EECF244321}">
                <p14:modId xmlns:p14="http://schemas.microsoft.com/office/powerpoint/2010/main" val="3087162002"/>
              </p:ext>
            </p:extLst>
          </p:nvPr>
        </p:nvGraphicFramePr>
        <p:xfrm>
          <a:off x="396163" y="1395835"/>
          <a:ext cx="11399674" cy="5212080"/>
        </p:xfrm>
        <a:graphic>
          <a:graphicData uri="http://schemas.openxmlformats.org/drawingml/2006/table">
            <a:tbl>
              <a:tblPr firstRow="1" bandRow="1">
                <a:tableStyleId>{BC89EF96-8CEA-46FF-86C4-4CE0E7609802}</a:tableStyleId>
              </a:tblPr>
              <a:tblGrid>
                <a:gridCol w="2650129">
                  <a:extLst>
                    <a:ext uri="{9D8B030D-6E8A-4147-A177-3AD203B41FA5}">
                      <a16:colId xmlns:a16="http://schemas.microsoft.com/office/drawing/2014/main" val="3083322825"/>
                    </a:ext>
                  </a:extLst>
                </a:gridCol>
                <a:gridCol w="8749545">
                  <a:extLst>
                    <a:ext uri="{9D8B030D-6E8A-4147-A177-3AD203B41FA5}">
                      <a16:colId xmlns:a16="http://schemas.microsoft.com/office/drawing/2014/main" val="1051245072"/>
                    </a:ext>
                  </a:extLst>
                </a:gridCol>
              </a:tblGrid>
              <a:tr h="370840">
                <a:tc>
                  <a:txBody>
                    <a:bodyPr/>
                    <a:lstStyle/>
                    <a:p>
                      <a:pPr algn="ctr"/>
                      <a:r>
                        <a:rPr lang="es-PE" dirty="0"/>
                        <a:t>KVM y Controlador</a:t>
                      </a:r>
                      <a:endParaRPr lang="es-PE" b="1" dirty="0"/>
                    </a:p>
                  </a:txBody>
                  <a:tcPr/>
                </a:tc>
                <a:tc>
                  <a:txBody>
                    <a:bodyPr/>
                    <a:lstStyle/>
                    <a:p>
                      <a:pPr marL="285750" indent="-285750">
                        <a:buFont typeface="Arial" panose="020B0604020202020204" pitchFamily="34" charset="0"/>
                        <a:buChar char="•"/>
                      </a:pPr>
                      <a:r>
                        <a:rPr lang="es-PE" dirty="0"/>
                        <a:t>Servidor de virtualización compatible con KVM y LXC , se basa en Debian GNU/Linux y utiliza un kernel de Linux personalizado.</a:t>
                      </a:r>
                    </a:p>
                    <a:p>
                      <a:pPr marL="285750" indent="-285750">
                        <a:buFont typeface="Arial" panose="020B0604020202020204" pitchFamily="34" charset="0"/>
                        <a:buChar char="•"/>
                      </a:pPr>
                      <a:r>
                        <a:rPr lang="es-PE" dirty="0"/>
                        <a:t>Puede mover una maquina virtual en ejecución de un nodo de clúster a otro.</a:t>
                      </a:r>
                      <a:endParaRPr lang="es-PE" b="0" dirty="0"/>
                    </a:p>
                  </a:txBody>
                  <a:tcPr/>
                </a:tc>
                <a:extLst>
                  <a:ext uri="{0D108BD9-81ED-4DB2-BD59-A6C34878D82A}">
                    <a16:rowId xmlns:a16="http://schemas.microsoft.com/office/drawing/2014/main" val="2411349154"/>
                  </a:ext>
                </a:extLst>
              </a:tr>
              <a:tr h="370840">
                <a:tc>
                  <a:txBody>
                    <a:bodyPr/>
                    <a:lstStyle/>
                    <a:p>
                      <a:pPr algn="ctr"/>
                      <a:r>
                        <a:rPr lang="es-PE" dirty="0"/>
                        <a:t>Administración</a:t>
                      </a:r>
                      <a:endParaRPr lang="es-PE" b="1" dirty="0"/>
                    </a:p>
                  </a:txBody>
                  <a:tcPr/>
                </a:tc>
                <a:tc>
                  <a:txBody>
                    <a:bodyPr/>
                    <a:lstStyle/>
                    <a:p>
                      <a:pPr marL="285750" indent="-285750">
                        <a:buFont typeface="Arial" panose="020B0604020202020204" pitchFamily="34" charset="0"/>
                        <a:buChar char="•"/>
                      </a:pPr>
                      <a:r>
                        <a:rPr lang="es-PE" dirty="0"/>
                        <a:t>La interfaz de administración basada en web integrada le brinda una visión general clara de todos sus invitados KVM y contenedores de Linux e incluso de todo su clúster.</a:t>
                      </a:r>
                    </a:p>
                    <a:p>
                      <a:pPr marL="285750" indent="-285750">
                        <a:buFont typeface="Arial" panose="020B0604020202020204" pitchFamily="34" charset="0"/>
                        <a:buChar char="•"/>
                      </a:pPr>
                      <a:r>
                        <a:rPr lang="es-PE" dirty="0"/>
                        <a:t>Utiliza el exclusivo sistema de archivos </a:t>
                      </a:r>
                      <a:r>
                        <a:rPr lang="es-PE" dirty="0" err="1"/>
                        <a:t>Proxmox</a:t>
                      </a:r>
                      <a:r>
                        <a:rPr lang="es-PE" dirty="0"/>
                        <a:t> </a:t>
                      </a:r>
                      <a:r>
                        <a:rPr lang="es-PE" dirty="0" err="1"/>
                        <a:t>Cluster</a:t>
                      </a:r>
                      <a:r>
                        <a:rPr lang="es-PE" dirty="0"/>
                        <a:t> (</a:t>
                      </a:r>
                      <a:r>
                        <a:rPr lang="es-PE" dirty="0" err="1"/>
                        <a:t>pmxcfs</a:t>
                      </a:r>
                      <a:r>
                        <a:rPr lang="es-PE" dirty="0"/>
                        <a:t>) , un sistema de archivos basado en bases de datos para almacenar archivos de configuración. Esto le permite almacenar la configuración de miles de máquinas virtuales.</a:t>
                      </a:r>
                      <a:endParaRPr lang="es-PE" b="0" dirty="0"/>
                    </a:p>
                  </a:txBody>
                  <a:tcPr/>
                </a:tc>
                <a:extLst>
                  <a:ext uri="{0D108BD9-81ED-4DB2-BD59-A6C34878D82A}">
                    <a16:rowId xmlns:a16="http://schemas.microsoft.com/office/drawing/2014/main" val="921933094"/>
                  </a:ext>
                </a:extLst>
              </a:tr>
              <a:tr h="370840">
                <a:tc>
                  <a:txBody>
                    <a:bodyPr/>
                    <a:lstStyle/>
                    <a:p>
                      <a:pPr algn="ctr"/>
                      <a:r>
                        <a:rPr lang="es-PE" dirty="0"/>
                        <a:t>Alta disponibilidad</a:t>
                      </a:r>
                      <a:endParaRPr lang="es-PE" b="1" dirty="0"/>
                    </a:p>
                  </a:txBody>
                  <a:tcPr/>
                </a:tc>
                <a:tc>
                  <a:txBody>
                    <a:bodyPr/>
                    <a:lstStyle/>
                    <a:p>
                      <a:pPr marL="285750" indent="-285750">
                        <a:buFont typeface="Arial" panose="020B0604020202020204" pitchFamily="34" charset="0"/>
                        <a:buChar char="•"/>
                      </a:pPr>
                      <a:r>
                        <a:rPr lang="es-PE" dirty="0"/>
                        <a:t>El administrador de recursos llamado </a:t>
                      </a:r>
                      <a:r>
                        <a:rPr lang="es-PE" dirty="0" err="1"/>
                        <a:t>Proxmox</a:t>
                      </a:r>
                      <a:r>
                        <a:rPr lang="es-PE" dirty="0"/>
                        <a:t> VE HA Manager monitorea todas las máquinas virtuales y contenedores en todo el clúster y se pone en acción automáticamente si uno de ellos falla.</a:t>
                      </a:r>
                    </a:p>
                    <a:p>
                      <a:pPr marL="285750" indent="-285750">
                        <a:buFont typeface="Arial" panose="020B0604020202020204" pitchFamily="34" charset="0"/>
                        <a:buChar char="•"/>
                      </a:pPr>
                      <a:r>
                        <a:rPr lang="es-PE" dirty="0"/>
                        <a:t>No requiere configuración, funciona de manera inmediata. Además, el cercado basado en vigilancia simplifica dramáticamente las implementaciones. </a:t>
                      </a:r>
                    </a:p>
                    <a:p>
                      <a:endParaRPr lang="es-PE" b="0" dirty="0"/>
                    </a:p>
                  </a:txBody>
                  <a:tcPr/>
                </a:tc>
                <a:extLst>
                  <a:ext uri="{0D108BD9-81ED-4DB2-BD59-A6C34878D82A}">
                    <a16:rowId xmlns:a16="http://schemas.microsoft.com/office/drawing/2014/main" val="3596577671"/>
                  </a:ext>
                </a:extLst>
              </a:tr>
            </a:tbl>
          </a:graphicData>
        </a:graphic>
      </p:graphicFrame>
    </p:spTree>
    <p:extLst>
      <p:ext uri="{BB962C8B-B14F-4D97-AF65-F5344CB8AC3E}">
        <p14:creationId xmlns:p14="http://schemas.microsoft.com/office/powerpoint/2010/main" val="220169842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4"/>
          <a:stretch>
            <a:fillRect/>
          </a:stretch>
        </p:blipFill>
        <p:spPr>
          <a:xfrm>
            <a:off x="-12700" y="6250675"/>
            <a:ext cx="12204700" cy="607325"/>
          </a:xfrm>
          <a:prstGeom prst="rect">
            <a:avLst/>
          </a:prstGeom>
        </p:spPr>
      </p:pic>
      <p:sp>
        <p:nvSpPr>
          <p:cNvPr id="3" name="Rectángulo 2"/>
          <p:cNvSpPr/>
          <p:nvPr/>
        </p:nvSpPr>
        <p:spPr>
          <a:xfrm>
            <a:off x="-12700" y="1023581"/>
            <a:ext cx="12204700" cy="218365"/>
          </a:xfrm>
          <a:prstGeom prst="rect">
            <a:avLst/>
          </a:prstGeom>
          <a:solidFill>
            <a:srgbClr val="FFC000"/>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PROXMOX - NOVEDADES</a:t>
            </a:r>
          </a:p>
        </p:txBody>
      </p:sp>
      <p:pic>
        <p:nvPicPr>
          <p:cNvPr id="5" name="es_Whats_new_in_Proxmox_VE_3.3">
            <a:hlinkClick r:id="" action="ppaction://media"/>
            <a:extLst>
              <a:ext uri="{FF2B5EF4-FFF2-40B4-BE49-F238E27FC236}">
                <a16:creationId xmlns:a16="http://schemas.microsoft.com/office/drawing/2014/main" id="{5684779B-727F-4148-9D8F-3D2FF368C7A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4316" y="1240185"/>
            <a:ext cx="8910668" cy="5012252"/>
          </a:xfrm>
          <a:prstGeom prst="rect">
            <a:avLst/>
          </a:prstGeom>
        </p:spPr>
      </p:pic>
    </p:spTree>
    <p:extLst>
      <p:ext uri="{BB962C8B-B14F-4D97-AF65-F5344CB8AC3E}">
        <p14:creationId xmlns:p14="http://schemas.microsoft.com/office/powerpoint/2010/main" val="29619365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4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QEMU</a:t>
            </a:r>
          </a:p>
        </p:txBody>
      </p:sp>
      <p:sp>
        <p:nvSpPr>
          <p:cNvPr id="5" name="Rectángulo: esquinas diagonales cortadas 4">
            <a:extLst>
              <a:ext uri="{FF2B5EF4-FFF2-40B4-BE49-F238E27FC236}">
                <a16:creationId xmlns:a16="http://schemas.microsoft.com/office/drawing/2014/main" id="{56B0F00D-E731-4417-9D87-DAF812BC9E75}"/>
              </a:ext>
            </a:extLst>
          </p:cNvPr>
          <p:cNvSpPr/>
          <p:nvPr/>
        </p:nvSpPr>
        <p:spPr>
          <a:xfrm>
            <a:off x="631574" y="1987097"/>
            <a:ext cx="5090597" cy="3518427"/>
          </a:xfrm>
          <a:prstGeom prst="snip2DiagRect">
            <a:avLst/>
          </a:prstGeom>
          <a:ln w="57150">
            <a:solidFill>
              <a:schemeClr val="accent1"/>
            </a:solidFill>
          </a:ln>
        </p:spPr>
        <p:txBody>
          <a:bodyPr wrap="square">
            <a:spAutoFit/>
          </a:bodyPr>
          <a:lstStyle/>
          <a:p>
            <a:pPr lvl="0">
              <a:lnSpc>
                <a:spcPct val="150000"/>
              </a:lnSpc>
            </a:pPr>
            <a:r>
              <a:rPr lang="es-PE" dirty="0"/>
              <a:t> Es un emulador de procesadores basado en la traducción dinámica de binarios.</a:t>
            </a:r>
          </a:p>
          <a:p>
            <a:pPr lvl="0">
              <a:lnSpc>
                <a:spcPct val="150000"/>
              </a:lnSpc>
            </a:pPr>
            <a:r>
              <a:rPr lang="es-PE" dirty="0"/>
              <a:t>Puede ejecutarse en cualquier tipo de Microprocesador o arquitectura (x86, x86-64, </a:t>
            </a:r>
            <a:r>
              <a:rPr lang="es-PE" dirty="0" err="1"/>
              <a:t>PowerPC</a:t>
            </a:r>
            <a:r>
              <a:rPr lang="es-PE" dirty="0"/>
              <a:t>, MIPS, SPARC, etc.)</a:t>
            </a:r>
          </a:p>
        </p:txBody>
      </p:sp>
      <p:pic>
        <p:nvPicPr>
          <p:cNvPr id="8" name="Imagen 7">
            <a:extLst>
              <a:ext uri="{FF2B5EF4-FFF2-40B4-BE49-F238E27FC236}">
                <a16:creationId xmlns:a16="http://schemas.microsoft.com/office/drawing/2014/main" id="{462E4B24-6EB8-4F33-924F-71D90BD1F361}"/>
              </a:ext>
            </a:extLst>
          </p:cNvPr>
          <p:cNvPicPr>
            <a:picLocks noChangeAspect="1"/>
          </p:cNvPicPr>
          <p:nvPr/>
        </p:nvPicPr>
        <p:blipFill rotWithShape="1">
          <a:blip r:embed="rId2"/>
          <a:srcRect l="24665" t="9760" r="25654" b="24124"/>
          <a:stretch/>
        </p:blipFill>
        <p:spPr>
          <a:xfrm>
            <a:off x="5990619" y="1413059"/>
            <a:ext cx="6008038" cy="4497555"/>
          </a:xfrm>
          <a:prstGeom prst="rect">
            <a:avLst/>
          </a:prstGeom>
        </p:spPr>
      </p:pic>
    </p:spTree>
    <p:extLst>
      <p:ext uri="{BB962C8B-B14F-4D97-AF65-F5344CB8AC3E}">
        <p14:creationId xmlns:p14="http://schemas.microsoft.com/office/powerpoint/2010/main" val="168455265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DETALLES</a:t>
            </a:r>
          </a:p>
        </p:txBody>
      </p:sp>
      <p:graphicFrame>
        <p:nvGraphicFramePr>
          <p:cNvPr id="7" name="Tabla 6">
            <a:extLst>
              <a:ext uri="{FF2B5EF4-FFF2-40B4-BE49-F238E27FC236}">
                <a16:creationId xmlns:a16="http://schemas.microsoft.com/office/drawing/2014/main" id="{90A187DC-0BB2-414B-B501-CFC271486583}"/>
              </a:ext>
            </a:extLst>
          </p:cNvPr>
          <p:cNvGraphicFramePr>
            <a:graphicFrameLocks noGrp="1"/>
          </p:cNvGraphicFramePr>
          <p:nvPr>
            <p:extLst>
              <p:ext uri="{D42A27DB-BD31-4B8C-83A1-F6EECF244321}">
                <p14:modId xmlns:p14="http://schemas.microsoft.com/office/powerpoint/2010/main" val="2465912988"/>
              </p:ext>
            </p:extLst>
          </p:nvPr>
        </p:nvGraphicFramePr>
        <p:xfrm>
          <a:off x="1414125" y="2405190"/>
          <a:ext cx="9879290" cy="2956560"/>
        </p:xfrm>
        <a:graphic>
          <a:graphicData uri="http://schemas.openxmlformats.org/drawingml/2006/table">
            <a:tbl>
              <a:tblPr firstRow="1" bandRow="1">
                <a:tableStyleId>{3B4B98B0-60AC-42C2-AFA5-B58CD77FA1E5}</a:tableStyleId>
              </a:tblPr>
              <a:tblGrid>
                <a:gridCol w="4901939">
                  <a:extLst>
                    <a:ext uri="{9D8B030D-6E8A-4147-A177-3AD203B41FA5}">
                      <a16:colId xmlns:a16="http://schemas.microsoft.com/office/drawing/2014/main" val="3083322825"/>
                    </a:ext>
                  </a:extLst>
                </a:gridCol>
                <a:gridCol w="4977351">
                  <a:extLst>
                    <a:ext uri="{9D8B030D-6E8A-4147-A177-3AD203B41FA5}">
                      <a16:colId xmlns:a16="http://schemas.microsoft.com/office/drawing/2014/main" val="1051245072"/>
                    </a:ext>
                  </a:extLst>
                </a:gridCol>
              </a:tblGrid>
              <a:tr h="370840">
                <a:tc gridSpan="2">
                  <a:txBody>
                    <a:bodyPr/>
                    <a:lstStyle/>
                    <a:p>
                      <a:pPr algn="ctr"/>
                      <a:r>
                        <a:rPr lang="es-PE" sz="3200" b="1" dirty="0"/>
                        <a:t>Modos de Operación</a:t>
                      </a:r>
                    </a:p>
                  </a:txBody>
                  <a:tcPr/>
                </a:tc>
                <a:tc hMerge="1">
                  <a:txBody>
                    <a:bodyPr/>
                    <a:lstStyle/>
                    <a:p>
                      <a:pPr marL="285750" indent="-285750">
                        <a:buFont typeface="Arial" panose="020B0604020202020204" pitchFamily="34" charset="0"/>
                        <a:buChar char="•"/>
                      </a:pPr>
                      <a:endParaRPr lang="es-PE" b="0" dirty="0"/>
                    </a:p>
                  </a:txBody>
                  <a:tcPr/>
                </a:tc>
                <a:extLst>
                  <a:ext uri="{0D108BD9-81ED-4DB2-BD59-A6C34878D82A}">
                    <a16:rowId xmlns:a16="http://schemas.microsoft.com/office/drawing/2014/main" val="2411349154"/>
                  </a:ext>
                </a:extLst>
              </a:tr>
              <a:tr h="370840">
                <a:tc>
                  <a:txBody>
                    <a:bodyPr/>
                    <a:lstStyle/>
                    <a:p>
                      <a:pPr algn="ctr"/>
                      <a:r>
                        <a:rPr lang="es-PE" b="1" dirty="0"/>
                        <a:t>Modo de emulación completo de sistema de ordenador</a:t>
                      </a:r>
                    </a:p>
                  </a:txBody>
                  <a:tcPr/>
                </a:tc>
                <a:tc>
                  <a:txBody>
                    <a:bodyPr/>
                    <a:lstStyle/>
                    <a:p>
                      <a:pPr marL="0" indent="0" algn="ctr">
                        <a:buFont typeface="Arial" panose="020B0604020202020204" pitchFamily="34" charset="0"/>
                        <a:buNone/>
                      </a:pPr>
                      <a:r>
                        <a:rPr lang="es-PE" b="1" dirty="0"/>
                        <a:t>Emulación de modo usuario</a:t>
                      </a:r>
                    </a:p>
                  </a:txBody>
                  <a:tcPr/>
                </a:tc>
                <a:extLst>
                  <a:ext uri="{0D108BD9-81ED-4DB2-BD59-A6C34878D82A}">
                    <a16:rowId xmlns:a16="http://schemas.microsoft.com/office/drawing/2014/main" val="921933094"/>
                  </a:ext>
                </a:extLst>
              </a:tr>
              <a:tr h="370840">
                <a:tc>
                  <a:txBody>
                    <a:bodyPr/>
                    <a:lstStyle/>
                    <a:p>
                      <a:pPr marL="285750" indent="-285750" algn="l">
                        <a:buFont typeface="Arial" panose="020B0604020202020204" pitchFamily="34" charset="0"/>
                        <a:buChar char="•"/>
                      </a:pPr>
                      <a:r>
                        <a:rPr lang="es-PE" sz="1800" b="0" i="0" kern="1200" dirty="0">
                          <a:solidFill>
                            <a:schemeClr val="tx1"/>
                          </a:solidFill>
                          <a:effectLst/>
                          <a:latin typeface="+mn-lt"/>
                          <a:ea typeface="+mn-ea"/>
                          <a:cs typeface="+mn-cs"/>
                        </a:rPr>
                        <a:t>Emula un sistema informático completo, incluyendo procesador y varios periféricos. Este puede ser usado para proveer </a:t>
                      </a:r>
                      <a:r>
                        <a:rPr lang="es-PE" sz="1800" b="0" i="1" kern="1200" dirty="0">
                          <a:solidFill>
                            <a:schemeClr val="tx1"/>
                          </a:solidFill>
                          <a:effectLst/>
                          <a:latin typeface="+mn-lt"/>
                          <a:ea typeface="+mn-ea"/>
                          <a:cs typeface="+mn-cs"/>
                        </a:rPr>
                        <a:t>hosting</a:t>
                      </a:r>
                      <a:r>
                        <a:rPr lang="es-PE" sz="1800" b="0" i="0" kern="1200" dirty="0">
                          <a:solidFill>
                            <a:schemeClr val="tx1"/>
                          </a:solidFill>
                          <a:effectLst/>
                          <a:latin typeface="+mn-lt"/>
                          <a:ea typeface="+mn-ea"/>
                          <a:cs typeface="+mn-cs"/>
                        </a:rPr>
                        <a:t> virtual a varios ordenadores virtuales en un único ordenador.</a:t>
                      </a:r>
                      <a:endParaRPr lang="es-PE" b="1" dirty="0"/>
                    </a:p>
                  </a:txBody>
                  <a:tcPr/>
                </a:tc>
                <a:tc>
                  <a:txBody>
                    <a:bodyPr/>
                    <a:lstStyle/>
                    <a:p>
                      <a:pPr marL="285750" indent="-285750">
                        <a:buFont typeface="Arial" panose="020B0604020202020204" pitchFamily="34" charset="0"/>
                        <a:buChar char="•"/>
                      </a:pPr>
                      <a:r>
                        <a:rPr lang="es-PE" sz="1800" b="0" i="0" kern="1200" dirty="0">
                          <a:solidFill>
                            <a:schemeClr val="tx1"/>
                          </a:solidFill>
                          <a:effectLst/>
                          <a:latin typeface="+mn-lt"/>
                          <a:ea typeface="+mn-ea"/>
                          <a:cs typeface="+mn-cs"/>
                        </a:rPr>
                        <a:t>Puede ejecutar programas compilados para un tipo de CPU en otro tipo de CPU. Las llamadas al sistema son pensadas para </a:t>
                      </a:r>
                      <a:r>
                        <a:rPr lang="es-PE" sz="1800" b="0" i="0" kern="1200" dirty="0" err="1">
                          <a:solidFill>
                            <a:schemeClr val="tx1"/>
                          </a:solidFill>
                          <a:effectLst/>
                          <a:latin typeface="+mn-lt"/>
                          <a:ea typeface="+mn-ea"/>
                          <a:cs typeface="+mn-cs"/>
                        </a:rPr>
                        <a:t>endianness</a:t>
                      </a:r>
                      <a:r>
                        <a:rPr lang="es-PE" sz="1800" b="0" i="0" kern="1200" dirty="0">
                          <a:solidFill>
                            <a:schemeClr val="tx1"/>
                          </a:solidFill>
                          <a:effectLst/>
                          <a:latin typeface="+mn-lt"/>
                          <a:ea typeface="+mn-ea"/>
                          <a:cs typeface="+mn-cs"/>
                        </a:rPr>
                        <a:t> y desarreglos en 32/64 bits.</a:t>
                      </a:r>
                    </a:p>
                  </a:txBody>
                  <a:tcPr/>
                </a:tc>
                <a:extLst>
                  <a:ext uri="{0D108BD9-81ED-4DB2-BD59-A6C34878D82A}">
                    <a16:rowId xmlns:a16="http://schemas.microsoft.com/office/drawing/2014/main" val="3596577671"/>
                  </a:ext>
                </a:extLst>
              </a:tr>
            </a:tbl>
          </a:graphicData>
        </a:graphic>
      </p:graphicFrame>
    </p:spTree>
    <p:extLst>
      <p:ext uri="{BB962C8B-B14F-4D97-AF65-F5344CB8AC3E}">
        <p14:creationId xmlns:p14="http://schemas.microsoft.com/office/powerpoint/2010/main" val="288265634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CARACTERISTICAS</a:t>
            </a:r>
          </a:p>
        </p:txBody>
      </p:sp>
      <p:graphicFrame>
        <p:nvGraphicFramePr>
          <p:cNvPr id="6" name="Tabla 5">
            <a:extLst>
              <a:ext uri="{FF2B5EF4-FFF2-40B4-BE49-F238E27FC236}">
                <a16:creationId xmlns:a16="http://schemas.microsoft.com/office/drawing/2014/main" id="{E288E197-6125-47DC-9FDD-52C4950DC85D}"/>
              </a:ext>
            </a:extLst>
          </p:cNvPr>
          <p:cNvGraphicFramePr>
            <a:graphicFrameLocks noGrp="1"/>
          </p:cNvGraphicFramePr>
          <p:nvPr>
            <p:extLst>
              <p:ext uri="{D42A27DB-BD31-4B8C-83A1-F6EECF244321}">
                <p14:modId xmlns:p14="http://schemas.microsoft.com/office/powerpoint/2010/main" val="2691813223"/>
              </p:ext>
            </p:extLst>
          </p:nvPr>
        </p:nvGraphicFramePr>
        <p:xfrm>
          <a:off x="783211" y="1395835"/>
          <a:ext cx="10625578" cy="4596645"/>
        </p:xfrm>
        <a:graphic>
          <a:graphicData uri="http://schemas.openxmlformats.org/drawingml/2006/table">
            <a:tbl>
              <a:tblPr firstRow="1" bandRow="1">
                <a:tableStyleId>{3B4B98B0-60AC-42C2-AFA5-B58CD77FA1E5}</a:tableStyleId>
              </a:tblPr>
              <a:tblGrid>
                <a:gridCol w="10625578">
                  <a:extLst>
                    <a:ext uri="{9D8B030D-6E8A-4147-A177-3AD203B41FA5}">
                      <a16:colId xmlns:a16="http://schemas.microsoft.com/office/drawing/2014/main" val="3083322825"/>
                    </a:ext>
                  </a:extLst>
                </a:gridCol>
              </a:tblGrid>
              <a:tr h="664725">
                <a:tc>
                  <a:txBody>
                    <a:bodyPr/>
                    <a:lstStyle/>
                    <a:p>
                      <a:pPr algn="ctr"/>
                      <a:r>
                        <a:rPr lang="es-PE" sz="3200" b="1" dirty="0"/>
                        <a:t>Características</a:t>
                      </a:r>
                    </a:p>
                  </a:txBody>
                  <a:tcPr/>
                </a:tc>
                <a:extLst>
                  <a:ext uri="{0D108BD9-81ED-4DB2-BD59-A6C34878D82A}">
                    <a16:rowId xmlns:a16="http://schemas.microsoft.com/office/drawing/2014/main" val="2411349154"/>
                  </a:ext>
                </a:extLst>
              </a:tr>
              <a:tr h="3883395">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Soporte para otras arquitecturas en host y sistemas emulados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Aumento de velocidad — algunas aplicaciones pueden correr a una velocidad cercana al tiempo real.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Implementa el formato de imagen de disco </a:t>
                      </a:r>
                      <a:r>
                        <a:rPr lang="es-PE" sz="1800" b="0" i="0" kern="1200" dirty="0" err="1">
                          <a:solidFill>
                            <a:schemeClr val="tx1"/>
                          </a:solidFill>
                          <a:effectLst/>
                          <a:latin typeface="+mn-lt"/>
                          <a:ea typeface="+mn-ea"/>
                          <a:cs typeface="+mn-cs"/>
                        </a:rPr>
                        <a:t>Copy-On-Write</a:t>
                      </a:r>
                      <a:r>
                        <a:rPr lang="es-PE" sz="1800" b="0" i="0" kern="1200" dirty="0">
                          <a:solidFill>
                            <a:schemeClr val="tx1"/>
                          </a:solidFill>
                          <a:effectLst/>
                          <a:latin typeface="+mn-lt"/>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Se puede declarar una unidad virtual </a:t>
                      </a:r>
                      <a:r>
                        <a:rPr lang="es-PE" sz="1800" b="0" i="0" kern="1200" dirty="0" err="1">
                          <a:solidFill>
                            <a:schemeClr val="tx1"/>
                          </a:solidFill>
                          <a:effectLst/>
                          <a:latin typeface="+mn-lt"/>
                          <a:ea typeface="+mn-ea"/>
                          <a:cs typeface="+mn-cs"/>
                        </a:rPr>
                        <a:t>multi-gigabyte</a:t>
                      </a:r>
                      <a:r>
                        <a:rPr lang="es-PE" sz="1800" b="0" i="0" kern="1200" dirty="0">
                          <a:solidFill>
                            <a:schemeClr val="tx1"/>
                          </a:solidFill>
                          <a:effectLst/>
                          <a:latin typeface="+mn-lt"/>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Se puede mantener el estado de una imagen del sistema huésped, y escribir cambios en un archivo de imagen separado. De esa forma, si por ejemplo el sistema huésped se colapsa, es sencillo volver a un estado anterior que haya sido guardado.</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Es posible salvar y restaurar el estado de la máquina (por ejemplo programas en ejecución).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Emulación de tarjetas de red virtuales.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Soporte SMP.</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El sistema operativo huésped no necesita ser modificado o parcheado.</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PE" sz="1800" b="0" i="0" kern="1200" dirty="0">
                          <a:solidFill>
                            <a:schemeClr val="tx1"/>
                          </a:solidFill>
                          <a:effectLst/>
                          <a:latin typeface="+mn-lt"/>
                          <a:ea typeface="+mn-ea"/>
                          <a:cs typeface="+mn-cs"/>
                        </a:rPr>
                        <a:t>Control remoto de la máquina emulada a través del servidor VNC integrado.</a:t>
                      </a:r>
                    </a:p>
                  </a:txBody>
                  <a:tcPr/>
                </a:tc>
                <a:extLst>
                  <a:ext uri="{0D108BD9-81ED-4DB2-BD59-A6C34878D82A}">
                    <a16:rowId xmlns:a16="http://schemas.microsoft.com/office/drawing/2014/main" val="921933094"/>
                  </a:ext>
                </a:extLst>
              </a:tr>
            </a:tbl>
          </a:graphicData>
        </a:graphic>
      </p:graphicFrame>
    </p:spTree>
    <p:extLst>
      <p:ext uri="{BB962C8B-B14F-4D97-AF65-F5344CB8AC3E}">
        <p14:creationId xmlns:p14="http://schemas.microsoft.com/office/powerpoint/2010/main" val="267515468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9C9FD1B6-5C0B-454B-9BD7-675821AC94FE}"/>
              </a:ext>
            </a:extLst>
          </p:cNvPr>
          <p:cNvSpPr/>
          <p:nvPr/>
        </p:nvSpPr>
        <p:spPr>
          <a:xfrm>
            <a:off x="1409699" y="1884243"/>
            <a:ext cx="9372599" cy="4154984"/>
          </a:xfrm>
          <a:prstGeom prst="rect">
            <a:avLst/>
          </a:prstGeom>
        </p:spPr>
        <p:txBody>
          <a:bodyPr wrap="square">
            <a:spAutoFit/>
          </a:bodyPr>
          <a:lstStyle/>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VMWARE </a:t>
            </a:r>
          </a:p>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ESXI HYPERVISOR</a:t>
            </a:r>
          </a:p>
        </p:txBody>
      </p:sp>
    </p:spTree>
    <p:extLst>
      <p:ext uri="{BB962C8B-B14F-4D97-AF65-F5344CB8AC3E}">
        <p14:creationId xmlns:p14="http://schemas.microsoft.com/office/powerpoint/2010/main" val="45832939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PE"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¿QUÉ ES VMWARE ESXI HYPERVISOR?</a:t>
            </a:r>
            <a:endPar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graphicFrame>
        <p:nvGraphicFramePr>
          <p:cNvPr id="7" name="Marcador de contenido 3">
            <a:extLst>
              <a:ext uri="{FF2B5EF4-FFF2-40B4-BE49-F238E27FC236}">
                <a16:creationId xmlns:a16="http://schemas.microsoft.com/office/drawing/2014/main" id="{F3152757-ECA7-4100-852D-21753B0583F5}"/>
              </a:ext>
            </a:extLst>
          </p:cNvPr>
          <p:cNvGraphicFramePr>
            <a:graphicFrameLocks/>
          </p:cNvGraphicFramePr>
          <p:nvPr>
            <p:extLst>
              <p:ext uri="{D42A27DB-BD31-4B8C-83A1-F6EECF244321}">
                <p14:modId xmlns:p14="http://schemas.microsoft.com/office/powerpoint/2010/main" val="2042917323"/>
              </p:ext>
            </p:extLst>
          </p:nvPr>
        </p:nvGraphicFramePr>
        <p:xfrm>
          <a:off x="831850" y="1483081"/>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3499755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PE"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CARACTERISTICAS</a:t>
            </a:r>
            <a:endPar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graphicFrame>
        <p:nvGraphicFramePr>
          <p:cNvPr id="6" name="Marcador de contenido 3">
            <a:extLst>
              <a:ext uri="{FF2B5EF4-FFF2-40B4-BE49-F238E27FC236}">
                <a16:creationId xmlns:a16="http://schemas.microsoft.com/office/drawing/2014/main" id="{038E8F55-E32B-4369-B19F-86533EECB06C}"/>
              </a:ext>
            </a:extLst>
          </p:cNvPr>
          <p:cNvGraphicFramePr>
            <a:graphicFrameLocks/>
          </p:cNvGraphicFramePr>
          <p:nvPr>
            <p:extLst>
              <p:ext uri="{D42A27DB-BD31-4B8C-83A1-F6EECF244321}">
                <p14:modId xmlns:p14="http://schemas.microsoft.com/office/powerpoint/2010/main" val="3681233891"/>
              </p:ext>
            </p:extLst>
          </p:nvPr>
        </p:nvGraphicFramePr>
        <p:xfrm>
          <a:off x="831850" y="1463574"/>
          <a:ext cx="10515600" cy="48810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8982662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4242816" y="2721632"/>
            <a:ext cx="7690103" cy="1446550"/>
          </a:xfrm>
          <a:prstGeom prst="rect">
            <a:avLst/>
          </a:prstGeom>
        </p:spPr>
        <p:txBody>
          <a:bodyPr wrap="square">
            <a:spAutoFit/>
          </a:bodyPr>
          <a:lstStyle/>
          <a:p>
            <a:pPr algn="ctr"/>
            <a:r>
              <a:rPr lang="es-PE" sz="8800" b="1" dirty="0">
                <a:ln w="28575">
                  <a:solidFill>
                    <a:sysClr val="windowText" lastClr="000000"/>
                  </a:solidFill>
                  <a:prstDash val="solid"/>
                </a:ln>
                <a:solidFill>
                  <a:srgbClr val="00B0F0"/>
                </a:solidFill>
                <a:effectLst>
                  <a:glow rad="101600">
                    <a:srgbClr val="92D050">
                      <a:alpha val="60000"/>
                    </a:srgbClr>
                  </a:glow>
                </a:effectLst>
                <a:latin typeface="Berlin Sans FB" panose="020E0602020502020306" pitchFamily="34" charset="0"/>
              </a:rPr>
              <a:t>XEN</a:t>
            </a:r>
          </a:p>
        </p:txBody>
      </p:sp>
    </p:spTree>
    <p:extLst>
      <p:ext uri="{BB962C8B-B14F-4D97-AF65-F5344CB8AC3E}">
        <p14:creationId xmlns:p14="http://schemas.microsoft.com/office/powerpoint/2010/main" val="209450434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1409700" y="2597307"/>
            <a:ext cx="9372599" cy="1446550"/>
          </a:xfrm>
          <a:prstGeom prst="rect">
            <a:avLst/>
          </a:prstGeom>
        </p:spPr>
        <p:txBody>
          <a:bodyPr wrap="square">
            <a:spAutoFit/>
          </a:bodyPr>
          <a:lstStyle/>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HYPERVISORES</a:t>
            </a:r>
          </a:p>
        </p:txBody>
      </p:sp>
    </p:spTree>
    <p:extLst>
      <p:ext uri="{BB962C8B-B14F-4D97-AF65-F5344CB8AC3E}">
        <p14:creationId xmlns:p14="http://schemas.microsoft.com/office/powerpoint/2010/main" val="122641930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PE"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¿QUÉ ES XEN?</a:t>
            </a:r>
            <a:endParaRPr lang="es-ES" sz="4400" b="1" dirty="0">
              <a:ln w="19050">
                <a:solidFill>
                  <a:srgbClr val="151515"/>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graphicFrame>
        <p:nvGraphicFramePr>
          <p:cNvPr id="7" name="Marcador de contenido 3">
            <a:extLst>
              <a:ext uri="{FF2B5EF4-FFF2-40B4-BE49-F238E27FC236}">
                <a16:creationId xmlns:a16="http://schemas.microsoft.com/office/drawing/2014/main" id="{90DEB5E7-B5A4-44C6-98EC-06BE0C5AE854}"/>
              </a:ext>
            </a:extLst>
          </p:cNvPr>
          <p:cNvGraphicFramePr>
            <a:graphicFrameLocks/>
          </p:cNvGraphicFramePr>
          <p:nvPr>
            <p:extLst>
              <p:ext uri="{D42A27DB-BD31-4B8C-83A1-F6EECF244321}">
                <p14:modId xmlns:p14="http://schemas.microsoft.com/office/powerpoint/2010/main" val="2617623745"/>
              </p:ext>
            </p:extLst>
          </p:nvPr>
        </p:nvGraphicFramePr>
        <p:xfrm>
          <a:off x="831850" y="1570641"/>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9161459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9DB06595-0962-46F9-9F01-03FC11071FFA}"/>
              </a:ext>
            </a:extLst>
          </p:cNvPr>
          <p:cNvSpPr/>
          <p:nvPr/>
        </p:nvSpPr>
        <p:spPr>
          <a:xfrm>
            <a:off x="1409699" y="1884243"/>
            <a:ext cx="9372599" cy="1446550"/>
          </a:xfrm>
          <a:prstGeom prst="rect">
            <a:avLst/>
          </a:prstGeom>
        </p:spPr>
        <p:txBody>
          <a:bodyPr wrap="square">
            <a:spAutoFit/>
          </a:bodyPr>
          <a:lstStyle/>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CONTENEDORES</a:t>
            </a:r>
          </a:p>
        </p:txBody>
      </p:sp>
    </p:spTree>
    <p:extLst>
      <p:ext uri="{BB962C8B-B14F-4D97-AF65-F5344CB8AC3E}">
        <p14:creationId xmlns:p14="http://schemas.microsoft.com/office/powerpoint/2010/main" val="246015491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Resultado de imagen para docker"/>
          <p:cNvPicPr>
            <a:picLocks noChangeAspect="1" noChangeArrowheads="1"/>
          </p:cNvPicPr>
          <p:nvPr/>
        </p:nvPicPr>
        <p:blipFill rotWithShape="1">
          <a:blip r:embed="rId2">
            <a:extLst>
              <a:ext uri="{28A0092B-C50C-407E-A947-70E740481C1C}">
                <a14:useLocalDpi xmlns:a14="http://schemas.microsoft.com/office/drawing/2010/main" val="0"/>
              </a:ext>
            </a:extLst>
          </a:blip>
          <a:srcRect l="38251" t="23538" b="23419"/>
          <a:stretch/>
        </p:blipFill>
        <p:spPr bwMode="auto">
          <a:xfrm>
            <a:off x="4115446" y="3086448"/>
            <a:ext cx="4154086" cy="179102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Resultado de imagen para docke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7395" b="91104" l="2786" r="99143">
                        <a14:foregroundMark x1="95286" y1="42765" x2="95286" y2="42765"/>
                        <a14:foregroundMark x1="27143" y1="82529" x2="27143" y2="82529"/>
                        <a14:foregroundMark x1="37357" y1="72240" x2="37357" y2="72240"/>
                        <a14:foregroundMark x1="99143" y1="40514" x2="99143" y2="40514"/>
                        <a14:foregroundMark x1="6857" y1="59914" x2="6857" y2="59914"/>
                        <a14:foregroundMark x1="2786" y1="60879" x2="2786" y2="60879"/>
                        <a14:foregroundMark x1="36786" y1="91211" x2="36786" y2="91211"/>
                        <a14:foregroundMark x1="94571" y1="59807" x2="94571" y2="59807"/>
                        <a14:foregroundMark x1="56071" y1="8789" x2="56071" y2="8789"/>
                        <a14:foregroundMark x1="55929" y1="7395" x2="55929" y2="7395"/>
                      </a14:backgroundRemoval>
                    </a14:imgEffect>
                  </a14:imgLayer>
                </a14:imgProps>
              </a:ext>
              <a:ext uri="{28A0092B-C50C-407E-A947-70E740481C1C}">
                <a14:useLocalDpi xmlns:a14="http://schemas.microsoft.com/office/drawing/2010/main" val="0"/>
              </a:ext>
            </a:extLst>
          </a:blip>
          <a:srcRect/>
          <a:stretch>
            <a:fillRect/>
          </a:stretch>
        </p:blipFill>
        <p:spPr bwMode="auto">
          <a:xfrm>
            <a:off x="4301539" y="1326202"/>
            <a:ext cx="3413174" cy="2274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776398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923330"/>
          </a:xfrm>
          <a:prstGeom prst="rect">
            <a:avLst/>
          </a:prstGeom>
          <a:noFill/>
        </p:spPr>
        <p:txBody>
          <a:bodyPr wrap="square" lIns="91440" tIns="45720" rIns="91440" bIns="45720">
            <a:spAutoFit/>
          </a:bodyPr>
          <a:lstStyle/>
          <a:p>
            <a:pPr algn="ctr"/>
            <a:r>
              <a:rPr lang="es-ES" sz="5400" b="1"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rPr>
              <a:t>DOCKER</a:t>
            </a:r>
            <a:endParaRPr lang="es-ES" sz="5400" b="1" cap="none" spc="0"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endParaRPr>
          </a:p>
        </p:txBody>
      </p:sp>
      <p:sp>
        <p:nvSpPr>
          <p:cNvPr id="7" name="Doble onda 6"/>
          <p:cNvSpPr/>
          <p:nvPr/>
        </p:nvSpPr>
        <p:spPr>
          <a:xfrm>
            <a:off x="387096" y="1436133"/>
            <a:ext cx="11518392" cy="1226939"/>
          </a:xfrm>
          <a:prstGeom prst="doubleWave">
            <a:avLst/>
          </a:prstGeom>
          <a:ln w="76200">
            <a:solidFill>
              <a:srgbClr val="00B0F0"/>
            </a:solidFill>
          </a:ln>
        </p:spPr>
        <p:txBody>
          <a:bodyPr wrap="square">
            <a:spAutoFit/>
          </a:bodyPr>
          <a:lstStyle/>
          <a:p>
            <a:pPr marL="285750" indent="-285750">
              <a:buFont typeface="Wingdings" panose="05000000000000000000" pitchFamily="2" charset="2"/>
              <a:buChar char="v"/>
            </a:pPr>
            <a:r>
              <a:rPr lang="es-ES" dirty="0">
                <a:latin typeface="Arial" panose="020B0604020202020204" pitchFamily="34" charset="0"/>
                <a:cs typeface="Arial" panose="020B0604020202020204" pitchFamily="34" charset="0"/>
              </a:rPr>
              <a:t>Docker es un proyecto de código libre que se ha convertido en uno de los términos de moda por las ventajas que proporciona, entre otros, a los profesionales del desarrollo web y de aplicaciones, o los administradores de sistemas, por la facilidad que supone el trabajar con el concepto de contenedores.</a:t>
            </a:r>
          </a:p>
        </p:txBody>
      </p:sp>
      <p:sp>
        <p:nvSpPr>
          <p:cNvPr id="8" name="Pergamino horizontal 7"/>
          <p:cNvSpPr/>
          <p:nvPr/>
        </p:nvSpPr>
        <p:spPr>
          <a:xfrm>
            <a:off x="387096" y="2739159"/>
            <a:ext cx="6361176" cy="3435429"/>
          </a:xfrm>
          <a:prstGeom prst="horizontalScroll">
            <a:avLst/>
          </a:prstGeom>
          <a:ln w="76200">
            <a:solidFill>
              <a:srgbClr val="C00000"/>
            </a:solidFill>
          </a:ln>
        </p:spPr>
        <p:txBody>
          <a:bodyPr wrap="square">
            <a:spAutoFit/>
          </a:bodyPr>
          <a:lstStyle/>
          <a:p>
            <a:r>
              <a:rPr lang="es-ES" dirty="0">
                <a:latin typeface="Arial" panose="020B0604020202020204" pitchFamily="34" charset="0"/>
                <a:cs typeface="Arial" panose="020B0604020202020204" pitchFamily="34" charset="0"/>
              </a:rPr>
              <a:t>Docker está transformando la forma en que se desarrolla, distribuye y ejecuta el software. La ventaja es muy evidente, podemos encapsular todo el entorno de trabajo de manera que los desarrolladores saben que pueden estar trabajando en su servidor local, con la seguridad de que, al llegar el momento de ponerlo en producción, van a estar ejecutándose con la misma configuración sobre la que se han hecho todas las pruebas.</a:t>
            </a:r>
            <a:endParaRPr lang="es-PE" dirty="0">
              <a:latin typeface="Arial" panose="020B0604020202020204" pitchFamily="34" charset="0"/>
              <a:cs typeface="Arial" panose="020B0604020202020204" pitchFamily="34" charset="0"/>
            </a:endParaRPr>
          </a:p>
        </p:txBody>
      </p:sp>
      <p:pic>
        <p:nvPicPr>
          <p:cNvPr id="1026" name="Picture 2" descr="Resultado de imagen para docker"/>
          <p:cNvPicPr>
            <a:picLocks noChangeAspect="1" noChangeArrowheads="1"/>
          </p:cNvPicPr>
          <p:nvPr/>
        </p:nvPicPr>
        <p:blipFill rotWithShape="1">
          <a:blip r:embed="rId2">
            <a:extLst>
              <a:ext uri="{28A0092B-C50C-407E-A947-70E740481C1C}">
                <a14:useLocalDpi xmlns:a14="http://schemas.microsoft.com/office/drawing/2010/main" val="0"/>
              </a:ext>
            </a:extLst>
          </a:blip>
          <a:srcRect l="38251" t="23538" b="23419"/>
          <a:stretch/>
        </p:blipFill>
        <p:spPr bwMode="auto">
          <a:xfrm>
            <a:off x="7607808" y="4456873"/>
            <a:ext cx="4154086" cy="179102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Resultado de imagen para docke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7395" b="91104" l="2786" r="99143">
                        <a14:foregroundMark x1="95286" y1="42765" x2="95286" y2="42765"/>
                        <a14:foregroundMark x1="27143" y1="82529" x2="27143" y2="82529"/>
                        <a14:foregroundMark x1="37357" y1="72240" x2="37357" y2="72240"/>
                        <a14:foregroundMark x1="99143" y1="40514" x2="99143" y2="40514"/>
                        <a14:foregroundMark x1="6857" y1="59914" x2="6857" y2="59914"/>
                        <a14:foregroundMark x1="2786" y1="60879" x2="2786" y2="60879"/>
                        <a14:foregroundMark x1="36786" y1="91211" x2="36786" y2="91211"/>
                        <a14:foregroundMark x1="94571" y1="59807" x2="94571" y2="59807"/>
                        <a14:foregroundMark x1="56071" y1="8789" x2="56071" y2="8789"/>
                        <a14:foregroundMark x1="55929" y1="7395" x2="55929" y2="7395"/>
                      </a14:backgroundRemoval>
                    </a14:imgEffect>
                  </a14:imgLayer>
                </a14:imgProps>
              </a:ext>
              <a:ext uri="{28A0092B-C50C-407E-A947-70E740481C1C}">
                <a14:useLocalDpi xmlns:a14="http://schemas.microsoft.com/office/drawing/2010/main" val="0"/>
              </a:ext>
            </a:extLst>
          </a:blip>
          <a:srcRect/>
          <a:stretch>
            <a:fillRect/>
          </a:stretch>
        </p:blipFill>
        <p:spPr bwMode="auto">
          <a:xfrm>
            <a:off x="7978264" y="2663072"/>
            <a:ext cx="3413174" cy="2274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274989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2700" y="6250675"/>
            <a:ext cx="12204700" cy="607325"/>
          </a:xfrm>
          <a:prstGeom prst="rect">
            <a:avLst/>
          </a:prstGeom>
        </p:spPr>
      </p:pic>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923330"/>
          </a:xfrm>
          <a:prstGeom prst="rect">
            <a:avLst/>
          </a:prstGeom>
          <a:noFill/>
        </p:spPr>
        <p:txBody>
          <a:bodyPr wrap="square" lIns="91440" tIns="45720" rIns="91440" bIns="45720">
            <a:spAutoFit/>
          </a:bodyPr>
          <a:lstStyle/>
          <a:p>
            <a:pPr algn="ctr"/>
            <a:r>
              <a:rPr lang="es-ES" sz="5400" b="1"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rPr>
              <a:t>DOCKER</a:t>
            </a:r>
            <a:endParaRPr lang="es-ES" sz="5400" b="1" cap="none" spc="0"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endParaRPr>
          </a:p>
        </p:txBody>
      </p:sp>
      <p:sp>
        <p:nvSpPr>
          <p:cNvPr id="5" name="Nube 4"/>
          <p:cNvSpPr/>
          <p:nvPr/>
        </p:nvSpPr>
        <p:spPr>
          <a:xfrm>
            <a:off x="291083" y="1442548"/>
            <a:ext cx="5213605" cy="2248853"/>
          </a:xfrm>
          <a:prstGeom prst="cloud">
            <a:avLst/>
          </a:prstGeom>
          <a:ln w="38100">
            <a:solidFill>
              <a:srgbClr val="C00000"/>
            </a:solidFill>
          </a:ln>
        </p:spPr>
        <p:txBody>
          <a:bodyPr wrap="square">
            <a:spAutoFit/>
          </a:bodyPr>
          <a:lstStyle/>
          <a:p>
            <a:r>
              <a:rPr lang="es-ES" dirty="0">
                <a:latin typeface="Lato"/>
              </a:rPr>
              <a:t>De esta forma, vamos a poder reducir los tiempos de testeo y adaptaciones al hardware del que se dispone en el entorno de producción</a:t>
            </a:r>
            <a:r>
              <a:rPr lang="es-ES" dirty="0">
                <a:solidFill>
                  <a:srgbClr val="000000"/>
                </a:solidFill>
                <a:latin typeface="Lato"/>
              </a:rPr>
              <a:t>.</a:t>
            </a:r>
            <a:endParaRPr lang="es-PE" dirty="0"/>
          </a:p>
        </p:txBody>
      </p:sp>
      <p:pic>
        <p:nvPicPr>
          <p:cNvPr id="1028" name="Picture 4" descr="Resultado de imagen para docke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967" b="95515" l="5325" r="90390">
                        <a14:foregroundMark x1="8312" y1="37209" x2="8312" y2="37209"/>
                        <a14:foregroundMark x1="46104" y1="84053" x2="46104" y2="84053"/>
                        <a14:foregroundMark x1="45584" y1="80897" x2="45584" y2="80897"/>
                        <a14:foregroundMark x1="51429" y1="87542" x2="59610" y2="91694"/>
                        <a14:foregroundMark x1="73247" y1="89203" x2="73247" y2="89203"/>
                        <a14:foregroundMark x1="74026" y1="89037" x2="74026" y2="89037"/>
                        <a14:foregroundMark x1="74935" y1="88870" x2="74935" y2="88870"/>
                        <a14:foregroundMark x1="52597" y1="95681" x2="52597" y2="95681"/>
                        <a14:foregroundMark x1="39740" y1="56811" x2="39740" y2="56811"/>
                        <a14:foregroundMark x1="46494" y1="55648" x2="40390" y2="54485"/>
                        <a14:foregroundMark x1="40519" y1="56645" x2="41688" y2="61130"/>
                        <a14:foregroundMark x1="90519" y1="50000" x2="90519" y2="50000"/>
                        <a14:foregroundMark x1="5325" y1="33887" x2="5325" y2="33887"/>
                        <a14:foregroundMark x1="72727" y1="90365" x2="72727" y2="90365"/>
                      </a14:backgroundRemoval>
                    </a14:imgEffect>
                  </a14:imgLayer>
                </a14:imgProps>
              </a:ext>
              <a:ext uri="{28A0092B-C50C-407E-A947-70E740481C1C}">
                <a14:useLocalDpi xmlns:a14="http://schemas.microsoft.com/office/drawing/2010/main" val="0"/>
              </a:ext>
            </a:extLst>
          </a:blip>
          <a:srcRect/>
          <a:stretch>
            <a:fillRect/>
          </a:stretch>
        </p:blipFill>
        <p:spPr bwMode="auto">
          <a:xfrm>
            <a:off x="1260260" y="3531696"/>
            <a:ext cx="3275250" cy="2560651"/>
          </a:xfrm>
          <a:prstGeom prst="rect">
            <a:avLst/>
          </a:prstGeom>
          <a:noFill/>
          <a:extLst>
            <a:ext uri="{909E8E84-426E-40DD-AFC4-6F175D3DCCD1}">
              <a14:hiddenFill xmlns:a14="http://schemas.microsoft.com/office/drawing/2010/main">
                <a:solidFill>
                  <a:srgbClr val="FFFFFF"/>
                </a:solidFill>
              </a14:hiddenFill>
            </a:ext>
          </a:extLst>
        </p:spPr>
      </p:pic>
      <p:sp>
        <p:nvSpPr>
          <p:cNvPr id="9" name="Nube 8"/>
          <p:cNvSpPr/>
          <p:nvPr/>
        </p:nvSpPr>
        <p:spPr>
          <a:xfrm>
            <a:off x="6089650" y="1442548"/>
            <a:ext cx="5166614" cy="1405533"/>
          </a:xfrm>
          <a:prstGeom prst="cloud">
            <a:avLst/>
          </a:prstGeom>
          <a:ln w="38100">
            <a:solidFill>
              <a:srgbClr val="00B0F0"/>
            </a:solidFill>
          </a:ln>
        </p:spPr>
        <p:txBody>
          <a:bodyPr wrap="square">
            <a:spAutoFit/>
          </a:bodyPr>
          <a:lstStyle/>
          <a:p>
            <a:r>
              <a:rPr lang="es-ES" dirty="0"/>
              <a:t>Trabajar con Docker hace más productivo el desarrollo y despliegue de aplicaciones.</a:t>
            </a:r>
            <a:endParaRPr lang="es-PE" dirty="0"/>
          </a:p>
        </p:txBody>
      </p:sp>
      <p:sp>
        <p:nvSpPr>
          <p:cNvPr id="10" name="Flecha abajo 9"/>
          <p:cNvSpPr/>
          <p:nvPr/>
        </p:nvSpPr>
        <p:spPr>
          <a:xfrm>
            <a:off x="8254746" y="2987478"/>
            <a:ext cx="775716" cy="704088"/>
          </a:xfrm>
          <a:prstGeom prst="downArrow">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Recortar rectángulo de esquina diagonal 11"/>
          <p:cNvSpPr/>
          <p:nvPr/>
        </p:nvSpPr>
        <p:spPr>
          <a:xfrm>
            <a:off x="5594604" y="3840365"/>
            <a:ext cx="6096000" cy="2093655"/>
          </a:xfrm>
          <a:prstGeom prst="snip2DiagRect">
            <a:avLst/>
          </a:prstGeom>
          <a:ln w="57150">
            <a:solidFill>
              <a:srgbClr val="00B0F0"/>
            </a:solidFill>
          </a:ln>
        </p:spPr>
        <p:txBody>
          <a:bodyPr>
            <a:spAutoFit/>
          </a:bodyPr>
          <a:lstStyle/>
          <a:p>
            <a:r>
              <a:rPr lang="es-ES" dirty="0"/>
              <a:t>Docker nos ayuda a no malgastar nuestro tiempo configurando el entorno, y las dependencias del sistema, porque lo vamos a poder desplegar fácilmente. Algo muy útil tanto para grandes empresas, como Red </a:t>
            </a:r>
            <a:r>
              <a:rPr lang="es-ES" dirty="0" err="1"/>
              <a:t>Hat</a:t>
            </a:r>
            <a:r>
              <a:rPr lang="es-ES" dirty="0"/>
              <a:t> o Google, como para las pequeñas </a:t>
            </a:r>
            <a:r>
              <a:rPr lang="es-ES" dirty="0" err="1"/>
              <a:t>startups</a:t>
            </a:r>
            <a:r>
              <a:rPr lang="es-ES" dirty="0"/>
              <a:t> que empiezan a desarrollar su aplicación.</a:t>
            </a:r>
          </a:p>
        </p:txBody>
      </p:sp>
    </p:spTree>
    <p:extLst>
      <p:ext uri="{BB962C8B-B14F-4D97-AF65-F5344CB8AC3E}">
        <p14:creationId xmlns:p14="http://schemas.microsoft.com/office/powerpoint/2010/main" val="307327472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649985"/>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1569660"/>
          </a:xfrm>
          <a:prstGeom prst="rect">
            <a:avLst/>
          </a:prstGeom>
          <a:noFill/>
        </p:spPr>
        <p:txBody>
          <a:bodyPr wrap="square" lIns="91440" tIns="45720" rIns="91440" bIns="45720">
            <a:spAutoFit/>
          </a:bodyPr>
          <a:lstStyle/>
          <a:p>
            <a:pPr algn="ctr"/>
            <a:r>
              <a:rPr lang="es-ES" sz="4800" b="1"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rPr>
              <a:t>DIFERENCIA ENTRE DOCKER Y LAS MÁQUINAS VIRTUALES</a:t>
            </a:r>
            <a:endParaRPr lang="es-ES" sz="4800" b="1" cap="none" spc="0"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endParaRPr>
          </a:p>
        </p:txBody>
      </p:sp>
      <p:graphicFrame>
        <p:nvGraphicFramePr>
          <p:cNvPr id="7" name="Tabla 6"/>
          <p:cNvGraphicFramePr>
            <a:graphicFrameLocks noGrp="1"/>
          </p:cNvGraphicFramePr>
          <p:nvPr>
            <p:extLst>
              <p:ext uri="{D42A27DB-BD31-4B8C-83A1-F6EECF244321}">
                <p14:modId xmlns:p14="http://schemas.microsoft.com/office/powerpoint/2010/main" val="983411104"/>
              </p:ext>
            </p:extLst>
          </p:nvPr>
        </p:nvGraphicFramePr>
        <p:xfrm>
          <a:off x="180643" y="2052048"/>
          <a:ext cx="11818014" cy="4000188"/>
        </p:xfrm>
        <a:graphic>
          <a:graphicData uri="http://schemas.openxmlformats.org/drawingml/2006/table">
            <a:tbl>
              <a:tblPr firstRow="1" bandRow="1">
                <a:tableStyleId>{BC89EF96-8CEA-46FF-86C4-4CE0E7609802}</a:tableStyleId>
              </a:tblPr>
              <a:tblGrid>
                <a:gridCol w="5624942">
                  <a:extLst>
                    <a:ext uri="{9D8B030D-6E8A-4147-A177-3AD203B41FA5}">
                      <a16:colId xmlns:a16="http://schemas.microsoft.com/office/drawing/2014/main" val="1770067360"/>
                    </a:ext>
                  </a:extLst>
                </a:gridCol>
                <a:gridCol w="6193072">
                  <a:extLst>
                    <a:ext uri="{9D8B030D-6E8A-4147-A177-3AD203B41FA5}">
                      <a16:colId xmlns:a16="http://schemas.microsoft.com/office/drawing/2014/main" val="1237641028"/>
                    </a:ext>
                  </a:extLst>
                </a:gridCol>
              </a:tblGrid>
              <a:tr h="729881">
                <a:tc>
                  <a:txBody>
                    <a:bodyPr/>
                    <a:lstStyle/>
                    <a:p>
                      <a:pPr algn="ctr"/>
                      <a:r>
                        <a:rPr lang="es-PE" sz="2000" dirty="0"/>
                        <a:t>DOCKER</a:t>
                      </a:r>
                      <a:endParaRPr lang="es-PE" sz="2000" b="1" dirty="0">
                        <a:latin typeface="Arial" panose="020B0604020202020204" pitchFamily="34" charset="0"/>
                        <a:cs typeface="Arial" panose="020B0604020202020204" pitchFamily="34" charset="0"/>
                      </a:endParaRPr>
                    </a:p>
                  </a:txBody>
                  <a:tcPr anchor="ctr"/>
                </a:tc>
                <a:tc>
                  <a:txBody>
                    <a:bodyPr/>
                    <a:lstStyle/>
                    <a:p>
                      <a:pPr algn="ctr"/>
                      <a:r>
                        <a:rPr lang="es-PE" sz="2000" dirty="0"/>
                        <a:t>MAQUINAS VIRTUALES</a:t>
                      </a:r>
                      <a:endParaRPr lang="es-PE" sz="20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201426805"/>
                  </a:ext>
                </a:extLst>
              </a:tr>
              <a:tr h="729881">
                <a:tc gridSpan="2">
                  <a:txBody>
                    <a:bodyPr/>
                    <a:lstStyle/>
                    <a:p>
                      <a:pPr algn="ctr"/>
                      <a:r>
                        <a:rPr lang="es-ES" sz="1800" kern="1200" dirty="0">
                          <a:effectLst/>
                        </a:rPr>
                        <a:t>Aunque, por su naturaleza, se asemejan a las clásicas máquinas virtuales, estamos hablando de algo más avanzado porque nos ofrecen una mayor eficiencia y sencillez.</a:t>
                      </a:r>
                      <a:endParaRPr lang="es-ES" sz="1800" b="1" i="0" kern="1200" dirty="0">
                        <a:solidFill>
                          <a:schemeClr val="tx1"/>
                        </a:solidFill>
                        <a:effectLst/>
                        <a:latin typeface="Arial" panose="020B0604020202020204" pitchFamily="34" charset="0"/>
                        <a:ea typeface="+mn-ea"/>
                        <a:cs typeface="Arial" panose="020B0604020202020204" pitchFamily="34" charset="0"/>
                      </a:endParaRPr>
                    </a:p>
                  </a:txBody>
                  <a:tcPr anchor="ctr"/>
                </a:tc>
                <a:tc hMerge="1">
                  <a:txBody>
                    <a:bodyPr/>
                    <a:lstStyle/>
                    <a:p>
                      <a:endParaRPr lang="es-PE" dirty="0"/>
                    </a:p>
                  </a:txBody>
                  <a:tcPr anchor="ctr">
                    <a:solidFill>
                      <a:srgbClr val="DDF2FF"/>
                    </a:solidFill>
                  </a:tcPr>
                </a:tc>
                <a:extLst>
                  <a:ext uri="{0D108BD9-81ED-4DB2-BD59-A6C34878D82A}">
                    <a16:rowId xmlns:a16="http://schemas.microsoft.com/office/drawing/2014/main" val="551424749"/>
                  </a:ext>
                </a:extLst>
              </a:tr>
              <a:tr h="1351706">
                <a:tc>
                  <a:txBody>
                    <a:bodyPr/>
                    <a:lstStyle/>
                    <a:p>
                      <a:r>
                        <a:rPr lang="es-ES" dirty="0"/>
                        <a:t>Los contenedores de Docker comparten recursos con el sistema operativo sobre el que se ejecutan. De esta manera podemos arrancar o parar el contenedor rápidamente.</a:t>
                      </a:r>
                      <a:endParaRPr lang="es-PE" dirty="0">
                        <a:latin typeface="Arial" panose="020B0604020202020204" pitchFamily="34" charset="0"/>
                        <a:cs typeface="Arial" panose="020B0604020202020204" pitchFamily="34" charset="0"/>
                      </a:endParaRPr>
                    </a:p>
                  </a:txBody>
                  <a:tcPr anchor="ctr"/>
                </a:tc>
                <a:tc>
                  <a:txBody>
                    <a:bodyPr/>
                    <a:lstStyle/>
                    <a:p>
                      <a:r>
                        <a:rPr lang="es-ES" dirty="0"/>
                        <a:t>Mientras que máquinas virtuales, como VMWare, Citrix o Virtual box, se aíslan del sistema operativo sobre el que trabajan y se comunican a través del hypervisor.</a:t>
                      </a:r>
                      <a:endParaRPr lang="es-PE"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017859692"/>
                  </a:ext>
                </a:extLst>
              </a:tr>
              <a:tr h="1039774">
                <a:tc>
                  <a:txBody>
                    <a:bodyPr/>
                    <a:lstStyle/>
                    <a:p>
                      <a:r>
                        <a:rPr lang="es-ES" sz="1800" kern="1200" dirty="0">
                          <a:effectLst/>
                        </a:rPr>
                        <a:t>La portabilidad de los contenedores hace que los problemas causados por cambiar el entorno donde está corriendo la aplicación se reduzcan a la mínima expresión.</a:t>
                      </a:r>
                      <a:endParaRPr lang="es-ES" sz="1800" b="0" i="0" kern="1200" dirty="0">
                        <a:solidFill>
                          <a:schemeClr val="tx1"/>
                        </a:solidFill>
                        <a:effectLst/>
                        <a:latin typeface="Arial" panose="020B0604020202020204" pitchFamily="34" charset="0"/>
                        <a:ea typeface="+mn-ea"/>
                        <a:cs typeface="Arial" panose="020B0604020202020204" pitchFamily="34" charset="0"/>
                      </a:endParaRPr>
                    </a:p>
                  </a:txBody>
                  <a:tcPr anchor="ctr"/>
                </a:tc>
                <a:tc>
                  <a:txBody>
                    <a:bodyPr/>
                    <a:lstStyle/>
                    <a:p>
                      <a:r>
                        <a:rPr lang="es-ES" sz="1800" kern="1200" dirty="0">
                          <a:effectLst/>
                        </a:rPr>
                        <a:t>Si las máquinas virtuales quieren simular el entorno diferente al nuestro, el container de Docker se centra en crear la aplicación y que se pueda portar todo el contenido de manera sencilla.</a:t>
                      </a:r>
                      <a:endParaRPr lang="es-ES" sz="1800" b="0" i="0" kern="1200" dirty="0">
                        <a:solidFill>
                          <a:schemeClr val="tx1"/>
                        </a:solidFill>
                        <a:effectLst/>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224724207"/>
                  </a:ext>
                </a:extLst>
              </a:tr>
            </a:tbl>
          </a:graphicData>
        </a:graphic>
      </p:graphicFrame>
    </p:spTree>
    <p:extLst>
      <p:ext uri="{BB962C8B-B14F-4D97-AF65-F5344CB8AC3E}">
        <p14:creationId xmlns:p14="http://schemas.microsoft.com/office/powerpoint/2010/main" val="416583835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649985"/>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4" name="Rectángulo 3"/>
          <p:cNvSpPr/>
          <p:nvPr/>
        </p:nvSpPr>
        <p:spPr>
          <a:xfrm>
            <a:off x="180643" y="100251"/>
            <a:ext cx="11818014" cy="1569660"/>
          </a:xfrm>
          <a:prstGeom prst="rect">
            <a:avLst/>
          </a:prstGeom>
          <a:noFill/>
        </p:spPr>
        <p:txBody>
          <a:bodyPr wrap="square" lIns="91440" tIns="45720" rIns="91440" bIns="45720">
            <a:spAutoFit/>
          </a:bodyPr>
          <a:lstStyle/>
          <a:p>
            <a:pPr algn="ctr"/>
            <a:r>
              <a:rPr lang="es-ES" sz="4800" b="1"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rPr>
              <a:t>ASPECTOS CLAVE DE LA PLATAFORMA DOCKER</a:t>
            </a:r>
            <a:endParaRPr lang="es-ES" sz="4800" b="1" cap="none" spc="0"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endParaRPr>
          </a:p>
        </p:txBody>
      </p:sp>
      <p:graphicFrame>
        <p:nvGraphicFramePr>
          <p:cNvPr id="5" name="Tabla 4"/>
          <p:cNvGraphicFramePr>
            <a:graphicFrameLocks noGrp="1"/>
          </p:cNvGraphicFramePr>
          <p:nvPr>
            <p:extLst>
              <p:ext uri="{D42A27DB-BD31-4B8C-83A1-F6EECF244321}">
                <p14:modId xmlns:p14="http://schemas.microsoft.com/office/powerpoint/2010/main" val="1303352957"/>
              </p:ext>
            </p:extLst>
          </p:nvPr>
        </p:nvGraphicFramePr>
        <p:xfrm>
          <a:off x="180642" y="1984972"/>
          <a:ext cx="11715701" cy="4150389"/>
        </p:xfrm>
        <a:graphic>
          <a:graphicData uri="http://schemas.openxmlformats.org/drawingml/2006/table">
            <a:tbl>
              <a:tblPr>
                <a:tableStyleId>{BC89EF96-8CEA-46FF-86C4-4CE0E7609802}</a:tableStyleId>
              </a:tblPr>
              <a:tblGrid>
                <a:gridCol w="4078940">
                  <a:extLst>
                    <a:ext uri="{9D8B030D-6E8A-4147-A177-3AD203B41FA5}">
                      <a16:colId xmlns:a16="http://schemas.microsoft.com/office/drawing/2014/main" val="1690328667"/>
                    </a:ext>
                  </a:extLst>
                </a:gridCol>
                <a:gridCol w="7636761">
                  <a:extLst>
                    <a:ext uri="{9D8B030D-6E8A-4147-A177-3AD203B41FA5}">
                      <a16:colId xmlns:a16="http://schemas.microsoft.com/office/drawing/2014/main" val="1330895658"/>
                    </a:ext>
                  </a:extLst>
                </a:gridCol>
              </a:tblGrid>
              <a:tr h="198842">
                <a:tc>
                  <a:txBody>
                    <a:bodyPr/>
                    <a:lstStyle/>
                    <a:p>
                      <a:pPr algn="l" fontAlgn="t"/>
                      <a:r>
                        <a:rPr lang="en-US" sz="1800" dirty="0">
                          <a:effectLst/>
                        </a:rPr>
                        <a:t>NÚCLEO DE LINUX NECESARIO</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Versión 3.10 o superior</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1952429132"/>
                  </a:ext>
                </a:extLst>
              </a:tr>
              <a:tr h="1131869">
                <a:tc>
                  <a:txBody>
                    <a:bodyPr/>
                    <a:lstStyle/>
                    <a:p>
                      <a:pPr algn="l" fontAlgn="t"/>
                      <a:r>
                        <a:rPr lang="en-US" sz="1800" dirty="0">
                          <a:effectLst/>
                        </a:rPr>
                        <a:t>DISTRIBUCIONES DE LINUX COMPATIBLES</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Docker Community Edition (CE): Ubuntu, Debian, CentOS y Fedora, Docker Enterprise Edition (EE): Ubuntu, Red Hat Enterprise Linux, CentOS, Oracle Linux y SUSE Linux Enterprise Server</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2654471746"/>
                  </a:ext>
                </a:extLst>
              </a:tr>
              <a:tr h="1604289">
                <a:tc>
                  <a:txBody>
                    <a:bodyPr/>
                    <a:lstStyle/>
                    <a:p>
                      <a:pPr algn="l" fontAlgn="t"/>
                      <a:r>
                        <a:rPr lang="en-US" sz="1800" dirty="0">
                          <a:effectLst/>
                        </a:rPr>
                        <a:t>OTRAS PLATAFORMAS</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Docker Community Edition (CE): Microsoft Windows 10 (Pro, Enterprise o Education con 64 Bit), macOS (Yosemite 10.10.3 o superior), Microsoft Azure, Amazon Web Services (AWS), Docker Enterprise Edition (EE): Microsoft Windows Server 2016, Microsoft Windows 10 (Pro, Enterprise o Education con 64 Bit), Microsoft Azure, Amazon Web Services (AWS)</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1734447481"/>
                  </a:ext>
                </a:extLst>
              </a:tr>
              <a:tr h="198842">
                <a:tc>
                  <a:txBody>
                    <a:bodyPr/>
                    <a:lstStyle/>
                    <a:p>
                      <a:pPr algn="l" fontAlgn="t"/>
                      <a:r>
                        <a:rPr lang="en-US" sz="1800" dirty="0">
                          <a:effectLst/>
                        </a:rPr>
                        <a:t>FORMATO DEL CONTENEDOR</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Docker container</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3116499692"/>
                  </a:ext>
                </a:extLst>
              </a:tr>
              <a:tr h="198842">
                <a:tc>
                  <a:txBody>
                    <a:bodyPr/>
                    <a:lstStyle/>
                    <a:p>
                      <a:pPr algn="l" fontAlgn="t"/>
                      <a:r>
                        <a:rPr lang="en-US" sz="1800" dirty="0">
                          <a:effectLst/>
                        </a:rPr>
                        <a:t>LICENCIA</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Apache 2.0</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1268225425"/>
                  </a:ext>
                </a:extLst>
              </a:tr>
              <a:tr h="198842">
                <a:tc>
                  <a:txBody>
                    <a:bodyPr/>
                    <a:lstStyle/>
                    <a:p>
                      <a:pPr algn="l" fontAlgn="t"/>
                      <a:r>
                        <a:rPr lang="en-US" sz="1800" dirty="0">
                          <a:effectLst/>
                        </a:rPr>
                        <a:t>LENGUAJE DE PROGRAMACIÓN</a:t>
                      </a:r>
                      <a:endParaRPr lang="en-US" sz="1800" b="1" dirty="0">
                        <a:effectLst/>
                        <a:latin typeface="Arial" panose="020B0604020202020204" pitchFamily="34" charset="0"/>
                        <a:cs typeface="Arial" panose="020B0604020202020204" pitchFamily="34" charset="0"/>
                      </a:endParaRPr>
                    </a:p>
                  </a:txBody>
                  <a:tcPr marL="30591" marR="30591" marT="30591" marB="30591"/>
                </a:tc>
                <a:tc>
                  <a:txBody>
                    <a:bodyPr/>
                    <a:lstStyle/>
                    <a:p>
                      <a:pPr fontAlgn="t"/>
                      <a:r>
                        <a:rPr lang="en-US" sz="1800" dirty="0">
                          <a:effectLst/>
                        </a:rPr>
                        <a:t>Go</a:t>
                      </a:r>
                      <a:endParaRPr lang="en-US" sz="1800" dirty="0">
                        <a:effectLst/>
                        <a:latin typeface="Arial" panose="020B0604020202020204" pitchFamily="34" charset="0"/>
                        <a:cs typeface="Arial" panose="020B0604020202020204" pitchFamily="34" charset="0"/>
                      </a:endParaRPr>
                    </a:p>
                  </a:txBody>
                  <a:tcPr marL="15296" marR="15296" marT="15296" marB="15296"/>
                </a:tc>
                <a:extLst>
                  <a:ext uri="{0D108BD9-81ED-4DB2-BD59-A6C34878D82A}">
                    <a16:rowId xmlns:a16="http://schemas.microsoft.com/office/drawing/2014/main" val="462717697"/>
                  </a:ext>
                </a:extLst>
              </a:tr>
            </a:tbl>
          </a:graphicData>
        </a:graphic>
      </p:graphicFrame>
    </p:spTree>
    <p:extLst>
      <p:ext uri="{BB962C8B-B14F-4D97-AF65-F5344CB8AC3E}">
        <p14:creationId xmlns:p14="http://schemas.microsoft.com/office/powerpoint/2010/main" val="6657661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830997"/>
          </a:xfrm>
          <a:prstGeom prst="rect">
            <a:avLst/>
          </a:prstGeom>
          <a:noFill/>
        </p:spPr>
        <p:txBody>
          <a:bodyPr wrap="square" lIns="91440" tIns="45720" rIns="91440" bIns="45720">
            <a:spAutoFit/>
          </a:bodyPr>
          <a:lstStyle/>
          <a:p>
            <a:pPr algn="ctr"/>
            <a:r>
              <a:rPr lang="es-ES" sz="4800" b="1"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rPr>
              <a:t>VENTAJAS Y DESVENTAJAS</a:t>
            </a:r>
            <a:endParaRPr lang="es-ES" sz="4800" b="1" cap="none" spc="0" dirty="0">
              <a:ln w="19050">
                <a:solidFill>
                  <a:schemeClr val="tx1"/>
                </a:solidFill>
                <a:prstDash val="solid"/>
              </a:ln>
              <a:solidFill>
                <a:srgbClr val="FFFFFF"/>
              </a:solidFill>
              <a:effectLst>
                <a:glow rad="101600">
                  <a:srgbClr val="FF0000">
                    <a:alpha val="60000"/>
                  </a:srgbClr>
                </a:glow>
              </a:effectLst>
              <a:latin typeface="Arial Rounded MT Bold" panose="020F0704030504030204" pitchFamily="34" charset="0"/>
            </a:endParaRPr>
          </a:p>
        </p:txBody>
      </p:sp>
      <p:graphicFrame>
        <p:nvGraphicFramePr>
          <p:cNvPr id="6" name="Tabla 5"/>
          <p:cNvGraphicFramePr>
            <a:graphicFrameLocks noGrp="1"/>
          </p:cNvGraphicFramePr>
          <p:nvPr>
            <p:extLst>
              <p:ext uri="{D42A27DB-BD31-4B8C-83A1-F6EECF244321}">
                <p14:modId xmlns:p14="http://schemas.microsoft.com/office/powerpoint/2010/main" val="4025535847"/>
              </p:ext>
            </p:extLst>
          </p:nvPr>
        </p:nvGraphicFramePr>
        <p:xfrm>
          <a:off x="629728" y="1343343"/>
          <a:ext cx="11028872" cy="4727370"/>
        </p:xfrm>
        <a:graphic>
          <a:graphicData uri="http://schemas.openxmlformats.org/drawingml/2006/table">
            <a:tbl>
              <a:tblPr>
                <a:tableStyleId>{BC89EF96-8CEA-46FF-86C4-4CE0E7609802}</a:tableStyleId>
              </a:tblPr>
              <a:tblGrid>
                <a:gridCol w="5514436">
                  <a:extLst>
                    <a:ext uri="{9D8B030D-6E8A-4147-A177-3AD203B41FA5}">
                      <a16:colId xmlns:a16="http://schemas.microsoft.com/office/drawing/2014/main" val="2804097541"/>
                    </a:ext>
                  </a:extLst>
                </a:gridCol>
                <a:gridCol w="5514436">
                  <a:extLst>
                    <a:ext uri="{9D8B030D-6E8A-4147-A177-3AD203B41FA5}">
                      <a16:colId xmlns:a16="http://schemas.microsoft.com/office/drawing/2014/main" val="397107721"/>
                    </a:ext>
                  </a:extLst>
                </a:gridCol>
              </a:tblGrid>
              <a:tr h="340132">
                <a:tc>
                  <a:txBody>
                    <a:bodyPr/>
                    <a:lstStyle/>
                    <a:p>
                      <a:pPr algn="l" fontAlgn="b"/>
                      <a:r>
                        <a:rPr lang="en-US" sz="1800" dirty="0">
                          <a:effectLst/>
                        </a:rPr>
                        <a:t>VENTAJAS</a:t>
                      </a:r>
                      <a:endParaRPr lang="en-US" sz="1800" b="1" dirty="0">
                        <a:effectLst/>
                        <a:latin typeface="Arial" panose="020B0604020202020204" pitchFamily="34" charset="0"/>
                        <a:cs typeface="Arial" panose="020B0604020202020204" pitchFamily="34" charset="0"/>
                      </a:endParaRPr>
                    </a:p>
                  </a:txBody>
                  <a:tcPr marL="52108" marR="52108" marT="52108" marB="52108" anchor="b"/>
                </a:tc>
                <a:tc>
                  <a:txBody>
                    <a:bodyPr/>
                    <a:lstStyle/>
                    <a:p>
                      <a:pPr algn="l" fontAlgn="b"/>
                      <a:r>
                        <a:rPr lang="en-US" sz="1800" dirty="0">
                          <a:effectLst/>
                        </a:rPr>
                        <a:t>INCONVENIENTES</a:t>
                      </a:r>
                      <a:endParaRPr lang="en-US" sz="1800" b="1" dirty="0">
                        <a:effectLst/>
                        <a:latin typeface="Arial" panose="020B0604020202020204" pitchFamily="34" charset="0"/>
                        <a:cs typeface="Arial" panose="020B0604020202020204" pitchFamily="34" charset="0"/>
                      </a:endParaRPr>
                    </a:p>
                  </a:txBody>
                  <a:tcPr marL="52108" marR="52108" marT="52108" marB="52108" anchor="b"/>
                </a:tc>
                <a:extLst>
                  <a:ext uri="{0D108BD9-81ED-4DB2-BD59-A6C34878D82A}">
                    <a16:rowId xmlns:a16="http://schemas.microsoft.com/office/drawing/2014/main" val="288801268"/>
                  </a:ext>
                </a:extLst>
              </a:tr>
              <a:tr h="704560">
                <a:tc>
                  <a:txBody>
                    <a:bodyPr/>
                    <a:lstStyle/>
                    <a:p>
                      <a:pPr fontAlgn="t"/>
                      <a:r>
                        <a:rPr lang="es-ES" sz="1800" dirty="0">
                          <a:effectLst/>
                        </a:rPr>
                        <a:t>✔ Docker soporta diversos sistemas operativos y plataformas en la nube.</a:t>
                      </a:r>
                      <a:endParaRPr lang="es-ES" sz="1800" dirty="0">
                        <a:effectLst/>
                        <a:latin typeface="Arial" panose="020B0604020202020204" pitchFamily="34" charset="0"/>
                        <a:cs typeface="Arial" panose="020B0604020202020204" pitchFamily="34" charset="0"/>
                      </a:endParaRPr>
                    </a:p>
                  </a:txBody>
                  <a:tcPr marL="20843" marR="20843" marT="20843" marB="20843"/>
                </a:tc>
                <a:tc>
                  <a:txBody>
                    <a:bodyPr/>
                    <a:lstStyle/>
                    <a:p>
                      <a:pPr fontAlgn="t"/>
                      <a:r>
                        <a:rPr lang="es-ES" sz="1800">
                          <a:effectLst/>
                        </a:rPr>
                        <a:t>✘ El motor de Docker solo es compatible con su propio formato de contenedor.</a:t>
                      </a:r>
                      <a:endParaRPr lang="es-ES" sz="1800">
                        <a:effectLst/>
                        <a:latin typeface="Arial" panose="020B0604020202020204" pitchFamily="34" charset="0"/>
                        <a:cs typeface="Arial" panose="020B0604020202020204" pitchFamily="34" charset="0"/>
                      </a:endParaRPr>
                    </a:p>
                  </a:txBody>
                  <a:tcPr marL="20843" marR="20843" marT="20843" marB="20843"/>
                </a:tc>
                <a:extLst>
                  <a:ext uri="{0D108BD9-81ED-4DB2-BD59-A6C34878D82A}">
                    <a16:rowId xmlns:a16="http://schemas.microsoft.com/office/drawing/2014/main" val="1955539887"/>
                  </a:ext>
                </a:extLst>
              </a:tr>
              <a:tr h="923216">
                <a:tc>
                  <a:txBody>
                    <a:bodyPr/>
                    <a:lstStyle/>
                    <a:p>
                      <a:pPr fontAlgn="t"/>
                      <a:r>
                        <a:rPr lang="es-ES" sz="1800" dirty="0">
                          <a:effectLst/>
                        </a:rPr>
                        <a:t>✔ Con Swarm y Compose, la plataforma Docker ya ofrece herramientas de gestión de clústeres.</a:t>
                      </a:r>
                      <a:endParaRPr lang="es-ES" sz="1800" dirty="0">
                        <a:effectLst/>
                        <a:latin typeface="Arial" panose="020B0604020202020204" pitchFamily="34" charset="0"/>
                        <a:cs typeface="Arial" panose="020B0604020202020204" pitchFamily="34" charset="0"/>
                      </a:endParaRPr>
                    </a:p>
                  </a:txBody>
                  <a:tcPr marL="20843" marR="20843" marT="20843" marB="20843"/>
                </a:tc>
                <a:tc>
                  <a:txBody>
                    <a:bodyPr/>
                    <a:lstStyle/>
                    <a:p>
                      <a:pPr fontAlgn="t"/>
                      <a:r>
                        <a:rPr lang="es-ES" sz="1800" dirty="0">
                          <a:effectLst/>
                        </a:rPr>
                        <a:t>✘ El software está disponible como archivo monolítico que contiene todas sus características.</a:t>
                      </a:r>
                      <a:endParaRPr lang="es-ES" sz="1800" dirty="0">
                        <a:effectLst/>
                        <a:latin typeface="Arial" panose="020B0604020202020204" pitchFamily="34" charset="0"/>
                        <a:cs typeface="Arial" panose="020B0604020202020204" pitchFamily="34" charset="0"/>
                      </a:endParaRPr>
                    </a:p>
                  </a:txBody>
                  <a:tcPr marL="20843" marR="20843" marT="20843" marB="20843"/>
                </a:tc>
                <a:extLst>
                  <a:ext uri="{0D108BD9-81ED-4DB2-BD59-A6C34878D82A}">
                    <a16:rowId xmlns:a16="http://schemas.microsoft.com/office/drawing/2014/main" val="768967193"/>
                  </a:ext>
                </a:extLst>
              </a:tr>
              <a:tr h="1141872">
                <a:tc>
                  <a:txBody>
                    <a:bodyPr/>
                    <a:lstStyle/>
                    <a:p>
                      <a:pPr fontAlgn="t"/>
                      <a:r>
                        <a:rPr lang="es-ES" sz="1800">
                          <a:effectLst/>
                        </a:rPr>
                        <a:t>✔ Con el Hub de Docker los usuarios cuentan con un registro central de recursos.</a:t>
                      </a:r>
                      <a:endParaRPr lang="es-ES" sz="1800">
                        <a:effectLst/>
                        <a:latin typeface="Arial" panose="020B0604020202020204" pitchFamily="34" charset="0"/>
                        <a:cs typeface="Arial" panose="020B0604020202020204" pitchFamily="34" charset="0"/>
                      </a:endParaRPr>
                    </a:p>
                  </a:txBody>
                  <a:tcPr marL="20843" marR="20843" marT="20843" marB="20843"/>
                </a:tc>
                <a:tc>
                  <a:txBody>
                    <a:bodyPr/>
                    <a:lstStyle/>
                    <a:p>
                      <a:pPr fontAlgn="t"/>
                      <a:r>
                        <a:rPr lang="es-ES" sz="1800" dirty="0">
                          <a:effectLst/>
                        </a:rPr>
                        <a:t>✘ Los contenedores Docker solo aíslan procesos entre sí, pero no virtualizan sistemas operativos (full system container).</a:t>
                      </a:r>
                      <a:endParaRPr lang="es-ES" sz="1800" dirty="0">
                        <a:effectLst/>
                        <a:latin typeface="Arial" panose="020B0604020202020204" pitchFamily="34" charset="0"/>
                        <a:cs typeface="Arial" panose="020B0604020202020204" pitchFamily="34" charset="0"/>
                      </a:endParaRPr>
                    </a:p>
                  </a:txBody>
                  <a:tcPr marL="20843" marR="20843" marT="20843" marB="20843"/>
                </a:tc>
                <a:extLst>
                  <a:ext uri="{0D108BD9-81ED-4DB2-BD59-A6C34878D82A}">
                    <a16:rowId xmlns:a16="http://schemas.microsoft.com/office/drawing/2014/main" val="3758580019"/>
                  </a:ext>
                </a:extLst>
              </a:tr>
              <a:tr h="1579186">
                <a:tc>
                  <a:txBody>
                    <a:bodyPr/>
                    <a:lstStyle/>
                    <a:p>
                      <a:pPr fontAlgn="t"/>
                      <a:r>
                        <a:rPr lang="es-ES" sz="1800" dirty="0">
                          <a:effectLst/>
                        </a:rPr>
                        <a:t>✔ El ecosistema Docker, en constante crecimiento, pone a disposición de sus usuarios diversas herramientas, </a:t>
                      </a:r>
                      <a:r>
                        <a:rPr lang="es-ES" sz="1800" dirty="0" err="1">
                          <a:effectLst/>
                        </a:rPr>
                        <a:t>plugins</a:t>
                      </a:r>
                      <a:r>
                        <a:rPr lang="es-ES" sz="1800" dirty="0">
                          <a:effectLst/>
                        </a:rPr>
                        <a:t> y componentes de infraestructura.</a:t>
                      </a:r>
                      <a:endParaRPr lang="es-ES" sz="1800" dirty="0">
                        <a:effectLst/>
                        <a:latin typeface="Arial" panose="020B0604020202020204" pitchFamily="34" charset="0"/>
                        <a:cs typeface="Arial" panose="020B0604020202020204" pitchFamily="34" charset="0"/>
                      </a:endParaRPr>
                    </a:p>
                  </a:txBody>
                  <a:tcPr marL="20843" marR="20843" marT="20843" marB="20843"/>
                </a:tc>
                <a:tc>
                  <a:txBody>
                    <a:bodyPr/>
                    <a:lstStyle/>
                    <a:p>
                      <a:pPr fontAlgn="t"/>
                      <a:r>
                        <a:rPr lang="en-US" sz="1800" dirty="0">
                          <a:effectLst/>
                        </a:rPr>
                        <a:t> </a:t>
                      </a:r>
                      <a:endParaRPr lang="en-US" sz="1800" dirty="0">
                        <a:effectLst/>
                        <a:latin typeface="Arial" panose="020B0604020202020204" pitchFamily="34" charset="0"/>
                        <a:cs typeface="Arial" panose="020B0604020202020204" pitchFamily="34" charset="0"/>
                      </a:endParaRPr>
                    </a:p>
                  </a:txBody>
                  <a:tcPr marL="20843" marR="20843" marT="20843" marB="20843"/>
                </a:tc>
                <a:extLst>
                  <a:ext uri="{0D108BD9-81ED-4DB2-BD59-A6C34878D82A}">
                    <a16:rowId xmlns:a16="http://schemas.microsoft.com/office/drawing/2014/main" val="721979040"/>
                  </a:ext>
                </a:extLst>
              </a:tr>
            </a:tbl>
          </a:graphicData>
        </a:graphic>
      </p:graphicFrame>
    </p:spTree>
    <p:extLst>
      <p:ext uri="{BB962C8B-B14F-4D97-AF65-F5344CB8AC3E}">
        <p14:creationId xmlns:p14="http://schemas.microsoft.com/office/powerpoint/2010/main" val="151707105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4014216" y="325904"/>
            <a:ext cx="7690103" cy="1938992"/>
          </a:xfrm>
          <a:prstGeom prst="rect">
            <a:avLst/>
          </a:prstGeom>
        </p:spPr>
        <p:txBody>
          <a:bodyPr wrap="square">
            <a:spAutoFit/>
          </a:bodyPr>
          <a:lstStyle/>
          <a:p>
            <a:pPr algn="ctr"/>
            <a:r>
              <a:rPr lang="es-PE" sz="6000" b="1" dirty="0">
                <a:ln w="28575">
                  <a:solidFill>
                    <a:sysClr val="windowText" lastClr="000000"/>
                  </a:solidFill>
                  <a:prstDash val="solid"/>
                </a:ln>
                <a:solidFill>
                  <a:srgbClr val="00B0F0"/>
                </a:solidFill>
                <a:effectLst>
                  <a:glow rad="101600">
                    <a:srgbClr val="92D050">
                      <a:alpha val="60000"/>
                    </a:srgbClr>
                  </a:glow>
                </a:effectLst>
                <a:latin typeface="Berlin Sans FB" panose="020E0602020502020306" pitchFamily="34" charset="0"/>
              </a:rPr>
              <a:t>CONTAINER STATION</a:t>
            </a:r>
          </a:p>
        </p:txBody>
      </p:sp>
      <p:sp>
        <p:nvSpPr>
          <p:cNvPr id="7" name="Rectángulo 6"/>
          <p:cNvSpPr/>
          <p:nvPr/>
        </p:nvSpPr>
        <p:spPr>
          <a:xfrm>
            <a:off x="4212336" y="3267224"/>
            <a:ext cx="7690103" cy="2800767"/>
          </a:xfrm>
          <a:prstGeom prst="rect">
            <a:avLst/>
          </a:prstGeom>
        </p:spPr>
        <p:txBody>
          <a:bodyPr wrap="square">
            <a:spAutoFit/>
          </a:bodyPr>
          <a:lstStyle/>
          <a:p>
            <a:pPr algn="ctr"/>
            <a:r>
              <a:rPr lang="es-PE" sz="8800" b="1" dirty="0">
                <a:ln w="28575">
                  <a:solidFill>
                    <a:sysClr val="windowText" lastClr="000000"/>
                  </a:solidFill>
                  <a:prstDash val="solid"/>
                </a:ln>
                <a:solidFill>
                  <a:srgbClr val="00B0F0"/>
                </a:solidFill>
                <a:effectLst>
                  <a:glow rad="101600">
                    <a:srgbClr val="92D050">
                      <a:alpha val="60000"/>
                    </a:srgbClr>
                  </a:glow>
                </a:effectLst>
                <a:latin typeface="Berlin Sans FB" panose="020E0602020502020306" pitchFamily="34" charset="0"/>
              </a:rPr>
              <a:t>LXD DE CANONICAL</a:t>
            </a:r>
          </a:p>
        </p:txBody>
      </p:sp>
    </p:spTree>
    <p:extLst>
      <p:ext uri="{BB962C8B-B14F-4D97-AF65-F5344CB8AC3E}">
        <p14:creationId xmlns:p14="http://schemas.microsoft.com/office/powerpoint/2010/main" val="398079504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830997"/>
          </a:xfrm>
          <a:prstGeom prst="rect">
            <a:avLst/>
          </a:prstGeom>
          <a:noFill/>
        </p:spPr>
        <p:txBody>
          <a:bodyPr wrap="square" lIns="91440" tIns="45720" rIns="91440" bIns="45720">
            <a:spAutoFit/>
          </a:bodyPr>
          <a:lstStyle/>
          <a:p>
            <a:pPr algn="ctr"/>
            <a:r>
              <a:rPr lang="es-ES" sz="4800" b="1"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LXD DE CANONICAL</a:t>
            </a:r>
            <a:endParaRPr lang="es-ES" sz="4800" b="1" cap="none" spc="0"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sp>
        <p:nvSpPr>
          <p:cNvPr id="8" name="Rectángulo 7"/>
          <p:cNvSpPr/>
          <p:nvPr/>
        </p:nvSpPr>
        <p:spPr>
          <a:xfrm>
            <a:off x="323088" y="1380445"/>
            <a:ext cx="11509248" cy="707886"/>
          </a:xfrm>
          <a:prstGeom prst="rect">
            <a:avLst/>
          </a:prstGeom>
        </p:spPr>
        <p:txBody>
          <a:bodyPr wrap="square">
            <a:spAutoFit/>
          </a:bodyPr>
          <a:lstStyle/>
          <a:p>
            <a:r>
              <a:rPr lang="es-ES" sz="2000" dirty="0">
                <a:latin typeface="Arial" panose="020B0604020202020204" pitchFamily="34" charset="0"/>
                <a:cs typeface="Arial" panose="020B0604020202020204" pitchFamily="34" charset="0"/>
              </a:rPr>
              <a:t>LXD es un gestor de contenedores de sistemas de próxima generación. Ofrece una experiencia de usuario similar a las máquinas virtuales, pero en su lugar utiliza contenedores de Linux.</a:t>
            </a:r>
          </a:p>
        </p:txBody>
      </p:sp>
      <p:sp>
        <p:nvSpPr>
          <p:cNvPr id="10" name="Rectángulo 9"/>
          <p:cNvSpPr/>
          <p:nvPr/>
        </p:nvSpPr>
        <p:spPr>
          <a:xfrm>
            <a:off x="323088" y="2776814"/>
            <a:ext cx="11143488" cy="1015663"/>
          </a:xfrm>
          <a:prstGeom prst="rect">
            <a:avLst/>
          </a:prstGeom>
        </p:spPr>
        <p:txBody>
          <a:bodyPr wrap="square">
            <a:spAutoFit/>
          </a:bodyPr>
          <a:lstStyle/>
          <a:p>
            <a:r>
              <a:rPr lang="es-ES" sz="2000" dirty="0">
                <a:latin typeface="Arial" panose="020B0604020202020204" pitchFamily="34" charset="0"/>
                <a:cs typeface="Arial" panose="020B0604020202020204" pitchFamily="34" charset="0"/>
              </a:rPr>
              <a:t>La finalidad de este proyecto es ofrecer una experiencia de usuario parecida a la obtenida con máquinas virtuales a los desarrolladores acostumbrados a la tecnología de contenedores de Linux, pero sin la sobrecarga resultante de una emulación de recursos de hardware.</a:t>
            </a:r>
          </a:p>
        </p:txBody>
      </p:sp>
      <p:sp>
        <p:nvSpPr>
          <p:cNvPr id="11" name="Rectángulo 10"/>
          <p:cNvSpPr/>
          <p:nvPr/>
        </p:nvSpPr>
        <p:spPr>
          <a:xfrm>
            <a:off x="180642" y="4375245"/>
            <a:ext cx="11075621" cy="1015663"/>
          </a:xfrm>
          <a:prstGeom prst="rect">
            <a:avLst/>
          </a:prstGeom>
        </p:spPr>
        <p:txBody>
          <a:bodyPr wrap="square">
            <a:spAutoFit/>
          </a:bodyPr>
          <a:lstStyle/>
          <a:p>
            <a:pPr lvl="0" defTabSz="457200">
              <a:spcBef>
                <a:spcPct val="20000"/>
              </a:spcBef>
              <a:spcAft>
                <a:spcPts val="600"/>
              </a:spcAft>
              <a:buClr>
                <a:srgbClr val="4590B8"/>
              </a:buClr>
              <a:buSzPct val="92000"/>
              <a:defRPr/>
            </a:pPr>
            <a:r>
              <a:rPr lang="es-ES" sz="2000" dirty="0">
                <a:latin typeface="Arial" panose="020B0604020202020204" pitchFamily="34" charset="0"/>
                <a:cs typeface="Arial" panose="020B0604020202020204" pitchFamily="34" charset="0"/>
              </a:rPr>
              <a:t>Está basado en imágenes, con imágenes prefabricadas disponibles para una gran cantidad de distribuciones de Linux y está construido alrededor de una API REST muy poderosa pero bastante simple.</a:t>
            </a:r>
          </a:p>
        </p:txBody>
      </p:sp>
    </p:spTree>
    <p:extLst>
      <p:ext uri="{BB962C8B-B14F-4D97-AF65-F5344CB8AC3E}">
        <p14:creationId xmlns:p14="http://schemas.microsoft.com/office/powerpoint/2010/main" val="355374565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chemeClr val="accent2"/>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rgbClr val="FF0000">
                      <a:alpha val="40000"/>
                    </a:srgbClr>
                  </a:glow>
                </a:effectLst>
                <a:latin typeface="Arial Rounded MT Bold" panose="020F0704030504030204" pitchFamily="34" charset="0"/>
              </a:rPr>
              <a:t>DEFINICION</a:t>
            </a:r>
          </a:p>
        </p:txBody>
      </p:sp>
      <p:sp>
        <p:nvSpPr>
          <p:cNvPr id="7" name="Rectángulo 6">
            <a:extLst>
              <a:ext uri="{FF2B5EF4-FFF2-40B4-BE49-F238E27FC236}">
                <a16:creationId xmlns:a16="http://schemas.microsoft.com/office/drawing/2014/main" id="{D0C55474-9C06-4D56-9D72-066FA1FAA1B9}"/>
              </a:ext>
            </a:extLst>
          </p:cNvPr>
          <p:cNvSpPr/>
          <p:nvPr/>
        </p:nvSpPr>
        <p:spPr>
          <a:xfrm>
            <a:off x="642893" y="2144352"/>
            <a:ext cx="5964702" cy="3203917"/>
          </a:xfrm>
          <a:prstGeom prst="rect">
            <a:avLst/>
          </a:prstGeom>
          <a:ln>
            <a:solidFill>
              <a:schemeClr val="accent1">
                <a:lumMod val="50000"/>
              </a:schemeClr>
            </a:solidFill>
          </a:ln>
        </p:spPr>
        <p:style>
          <a:lnRef idx="3">
            <a:schemeClr val="lt1"/>
          </a:lnRef>
          <a:fillRef idx="1">
            <a:schemeClr val="accent1"/>
          </a:fillRef>
          <a:effectRef idx="1">
            <a:schemeClr val="accent1"/>
          </a:effectRef>
          <a:fontRef idx="minor">
            <a:schemeClr val="lt1"/>
          </a:fontRef>
        </p:style>
        <p:txBody>
          <a:bodyPr rtlCol="0" anchor="ct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s-PE" sz="24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También llamado monitor de máquina virtual (VMM), es el núcleo central de algunas de las tecnologías de virtualización de hardware más populares y eficaces, entre las cuales se encuentran las de Microsoft: Microsoft Virtual PC, Windows Virtual PC, Microsoft Windows Server e </a:t>
            </a:r>
            <a:r>
              <a:rPr kumimoji="0" lang="es-PE" sz="2400" b="0" i="0" u="none" strike="noStrike" kern="1200" cap="none" spc="0" normalizeH="0" baseline="0" noProof="0" dirty="0" err="1">
                <a:ln>
                  <a:noFill/>
                </a:ln>
                <a:solidFill>
                  <a:prstClr val="white"/>
                </a:solidFill>
                <a:effectLst/>
                <a:uLnTx/>
                <a:uFillTx/>
                <a:latin typeface="Arial" panose="020B0604020202020204" pitchFamily="34" charset="0"/>
                <a:ea typeface="+mn-ea"/>
                <a:cs typeface="Arial" panose="020B0604020202020204" pitchFamily="34" charset="0"/>
              </a:rPr>
              <a:t>Hyper</a:t>
            </a:r>
            <a:r>
              <a:rPr kumimoji="0" lang="es-PE" sz="24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-V.</a:t>
            </a:r>
          </a:p>
        </p:txBody>
      </p:sp>
      <p:pic>
        <p:nvPicPr>
          <p:cNvPr id="9" name="Picture 2" descr="Imagen relacionada">
            <a:extLst>
              <a:ext uri="{FF2B5EF4-FFF2-40B4-BE49-F238E27FC236}">
                <a16:creationId xmlns:a16="http://schemas.microsoft.com/office/drawing/2014/main" id="{9FFE7B81-55B3-4263-BA3A-B1F43209F6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63226" y="1720563"/>
            <a:ext cx="4064196" cy="4051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221101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algn="ctr"/>
            <a:r>
              <a:rPr lang="es-ES" sz="4400" b="1"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CONTENEDORES, IMÁGENES Y REMOTOS</a:t>
            </a:r>
            <a:endParaRPr lang="es-ES" sz="4400" b="1" cap="none" spc="0"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sp>
        <p:nvSpPr>
          <p:cNvPr id="5" name="Rectángulo redondeado 4"/>
          <p:cNvSpPr/>
          <p:nvPr/>
        </p:nvSpPr>
        <p:spPr>
          <a:xfrm>
            <a:off x="944880" y="1965282"/>
            <a:ext cx="9662160" cy="2962513"/>
          </a:xfrm>
          <a:prstGeom prst="roundRect">
            <a:avLst/>
          </a:prstGeom>
          <a:ln w="38100">
            <a:solidFill>
              <a:schemeClr val="accent1"/>
            </a:solidFill>
          </a:ln>
        </p:spPr>
        <p:txBody>
          <a:bodyPr wrap="square">
            <a:spAutoFit/>
          </a:bodyPr>
          <a:lstStyle/>
          <a:p>
            <a:r>
              <a:rPr lang="es-PE" sz="2400" dirty="0">
                <a:latin typeface="Arial" panose="020B0604020202020204" pitchFamily="34" charset="0"/>
                <a:cs typeface="Arial" panose="020B0604020202020204" pitchFamily="34" charset="0"/>
              </a:rPr>
              <a:t>Los contenedores se lanzan a partir de imágenes y las imágenes se almacenan en repositorios locales o remotos. LXD facilita la gestión de contenedores, imágenes y remotos (repositorios de imágenes). De hecho, gracias a que la mayoría de operaciones son automáticas es posible lanzar un contenedor desde el primer momento (lo que descargará de manera automática la imagen necesaria).</a:t>
            </a:r>
          </a:p>
        </p:txBody>
      </p:sp>
    </p:spTree>
    <p:extLst>
      <p:ext uri="{BB962C8B-B14F-4D97-AF65-F5344CB8AC3E}">
        <p14:creationId xmlns:p14="http://schemas.microsoft.com/office/powerpoint/2010/main" val="87597434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algn="ctr"/>
            <a:r>
              <a:rPr lang="es-ES" sz="4400" b="1"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DISEÑO</a:t>
            </a:r>
            <a:endParaRPr lang="es-ES" sz="4400" b="1" cap="none" spc="0"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sp>
        <p:nvSpPr>
          <p:cNvPr id="5" name="Rectángulo redondeado 4"/>
          <p:cNvSpPr/>
          <p:nvPr/>
        </p:nvSpPr>
        <p:spPr>
          <a:xfrm>
            <a:off x="496823" y="1389210"/>
            <a:ext cx="11356821" cy="1736646"/>
          </a:xfrm>
          <a:prstGeom prst="roundRect">
            <a:avLst/>
          </a:prstGeom>
          <a:ln w="38100">
            <a:solidFill>
              <a:schemeClr val="accent1"/>
            </a:solidFill>
          </a:ln>
        </p:spPr>
        <p:txBody>
          <a:bodyPr wrap="square">
            <a:spAutoFit/>
          </a:bodyPr>
          <a:lstStyle/>
          <a:p>
            <a:r>
              <a:rPr lang="es-PE" sz="2400" dirty="0"/>
              <a:t>Los clientes, como la herramienta de línea de comandos que se proporciona con LXD, hacen todo a través de esa API REST. Significa que si estás hablando con tu host local o con un servidor remoto, todo funciona de la misma manera.</a:t>
            </a:r>
          </a:p>
        </p:txBody>
      </p:sp>
      <p:pic>
        <p:nvPicPr>
          <p:cNvPr id="6" name="Imagen 5">
            <a:extLst>
              <a:ext uri="{FF2B5EF4-FFF2-40B4-BE49-F238E27FC236}">
                <a16:creationId xmlns:a16="http://schemas.microsoft.com/office/drawing/2014/main" id="{A990B8DA-1F22-425D-968B-B8B9E1E87C20}"/>
              </a:ext>
            </a:extLst>
          </p:cNvPr>
          <p:cNvPicPr>
            <a:picLocks noChangeAspect="1"/>
          </p:cNvPicPr>
          <p:nvPr/>
        </p:nvPicPr>
        <p:blipFill>
          <a:blip r:embed="rId2"/>
          <a:stretch>
            <a:fillRect/>
          </a:stretch>
        </p:blipFill>
        <p:spPr>
          <a:xfrm>
            <a:off x="2979737" y="3351250"/>
            <a:ext cx="6219825" cy="3305641"/>
          </a:xfrm>
          <a:prstGeom prst="rect">
            <a:avLst/>
          </a:prstGeom>
        </p:spPr>
      </p:pic>
    </p:spTree>
    <p:extLst>
      <p:ext uri="{BB962C8B-B14F-4D97-AF65-F5344CB8AC3E}">
        <p14:creationId xmlns:p14="http://schemas.microsoft.com/office/powerpoint/2010/main" val="288373697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584775"/>
          </a:xfrm>
          <a:prstGeom prst="rect">
            <a:avLst/>
          </a:prstGeom>
          <a:noFill/>
        </p:spPr>
        <p:txBody>
          <a:bodyPr wrap="square" lIns="91440" tIns="45720" rIns="91440" bIns="45720">
            <a:spAutoFit/>
          </a:bodyPr>
          <a:lstStyle/>
          <a:p>
            <a:pPr algn="ctr"/>
            <a:r>
              <a:rPr lang="es-ES" sz="3200" b="1"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REQUISITOS DEL SISTEMA Y SISTEMAS COMPATIBLES</a:t>
            </a:r>
            <a:endParaRPr lang="es-ES" sz="3200" b="1" cap="none" spc="0"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graphicFrame>
        <p:nvGraphicFramePr>
          <p:cNvPr id="8" name="Marcador de contenido 4">
            <a:extLst>
              <a:ext uri="{FF2B5EF4-FFF2-40B4-BE49-F238E27FC236}">
                <a16:creationId xmlns:a16="http://schemas.microsoft.com/office/drawing/2014/main" id="{0170B755-BE52-4594-BF38-28EECE8726AC}"/>
              </a:ext>
            </a:extLst>
          </p:cNvPr>
          <p:cNvGraphicFramePr>
            <a:graphicFrameLocks/>
          </p:cNvGraphicFramePr>
          <p:nvPr>
            <p:extLst>
              <p:ext uri="{D42A27DB-BD31-4B8C-83A1-F6EECF244321}">
                <p14:modId xmlns:p14="http://schemas.microsoft.com/office/powerpoint/2010/main" val="3407430666"/>
              </p:ext>
            </p:extLst>
          </p:nvPr>
        </p:nvGraphicFramePr>
        <p:xfrm>
          <a:off x="574675" y="1559432"/>
          <a:ext cx="11029950" cy="4254796"/>
        </p:xfrm>
        <a:graphic>
          <a:graphicData uri="http://schemas.openxmlformats.org/drawingml/2006/table">
            <a:tbl>
              <a:tblPr firstRow="1" bandRow="1">
                <a:tableStyleId>{B301B821-A1FF-4177-AEE7-76D212191A09}</a:tableStyleId>
              </a:tblPr>
              <a:tblGrid>
                <a:gridCol w="5514975">
                  <a:extLst>
                    <a:ext uri="{9D8B030D-6E8A-4147-A177-3AD203B41FA5}">
                      <a16:colId xmlns:a16="http://schemas.microsoft.com/office/drawing/2014/main" val="1663032908"/>
                    </a:ext>
                  </a:extLst>
                </a:gridCol>
                <a:gridCol w="5514975">
                  <a:extLst>
                    <a:ext uri="{9D8B030D-6E8A-4147-A177-3AD203B41FA5}">
                      <a16:colId xmlns:a16="http://schemas.microsoft.com/office/drawing/2014/main" val="3606219125"/>
                    </a:ext>
                  </a:extLst>
                </a:gridCol>
              </a:tblGrid>
              <a:tr h="568399">
                <a:tc>
                  <a:txBody>
                    <a:bodyPr/>
                    <a:lstStyle>
                      <a:lvl1pPr marL="0" algn="l" defTabSz="914400" rtl="0" eaLnBrk="1" latinLnBrk="0" hangingPunct="1">
                        <a:defRPr sz="1800" b="1" kern="1200">
                          <a:solidFill>
                            <a:schemeClr val="lt1"/>
                          </a:solidFill>
                          <a:latin typeface="Gill Sans MT" panose="020B0502020104020203"/>
                        </a:defRPr>
                      </a:lvl1pPr>
                      <a:lvl2pPr marL="457200" algn="l" defTabSz="914400" rtl="0" eaLnBrk="1" latinLnBrk="0" hangingPunct="1">
                        <a:defRPr sz="1800" b="1" kern="1200">
                          <a:solidFill>
                            <a:schemeClr val="lt1"/>
                          </a:solidFill>
                          <a:latin typeface="Gill Sans MT" panose="020B0502020104020203"/>
                        </a:defRPr>
                      </a:lvl2pPr>
                      <a:lvl3pPr marL="914400" algn="l" defTabSz="914400" rtl="0" eaLnBrk="1" latinLnBrk="0" hangingPunct="1">
                        <a:defRPr sz="1800" b="1" kern="1200">
                          <a:solidFill>
                            <a:schemeClr val="lt1"/>
                          </a:solidFill>
                          <a:latin typeface="Gill Sans MT" panose="020B0502020104020203"/>
                        </a:defRPr>
                      </a:lvl3pPr>
                      <a:lvl4pPr marL="1371600" algn="l" defTabSz="914400" rtl="0" eaLnBrk="1" latinLnBrk="0" hangingPunct="1">
                        <a:defRPr sz="1800" b="1" kern="1200">
                          <a:solidFill>
                            <a:schemeClr val="lt1"/>
                          </a:solidFill>
                          <a:latin typeface="Gill Sans MT" panose="020B0502020104020203"/>
                        </a:defRPr>
                      </a:lvl4pPr>
                      <a:lvl5pPr marL="1828800" algn="l" defTabSz="914400" rtl="0" eaLnBrk="1" latinLnBrk="0" hangingPunct="1">
                        <a:defRPr sz="1800" b="1" kern="1200">
                          <a:solidFill>
                            <a:schemeClr val="lt1"/>
                          </a:solidFill>
                          <a:latin typeface="Gill Sans MT" panose="020B0502020104020203"/>
                        </a:defRPr>
                      </a:lvl5pPr>
                      <a:lvl6pPr marL="2286000" algn="l" defTabSz="914400" rtl="0" eaLnBrk="1" latinLnBrk="0" hangingPunct="1">
                        <a:defRPr sz="1800" b="1" kern="1200">
                          <a:solidFill>
                            <a:schemeClr val="lt1"/>
                          </a:solidFill>
                          <a:latin typeface="Gill Sans MT" panose="020B0502020104020203"/>
                        </a:defRPr>
                      </a:lvl6pPr>
                      <a:lvl7pPr marL="2743200" algn="l" defTabSz="914400" rtl="0" eaLnBrk="1" latinLnBrk="0" hangingPunct="1">
                        <a:defRPr sz="1800" b="1" kern="1200">
                          <a:solidFill>
                            <a:schemeClr val="lt1"/>
                          </a:solidFill>
                          <a:latin typeface="Gill Sans MT" panose="020B0502020104020203"/>
                        </a:defRPr>
                      </a:lvl7pPr>
                      <a:lvl8pPr marL="3200400" algn="l" defTabSz="914400" rtl="0" eaLnBrk="1" latinLnBrk="0" hangingPunct="1">
                        <a:defRPr sz="1800" b="1" kern="1200">
                          <a:solidFill>
                            <a:schemeClr val="lt1"/>
                          </a:solidFill>
                          <a:latin typeface="Gill Sans MT" panose="020B0502020104020203"/>
                        </a:defRPr>
                      </a:lvl8pPr>
                      <a:lvl9pPr marL="3657600" algn="l" defTabSz="914400" rtl="0" eaLnBrk="1" latinLnBrk="0" hangingPunct="1">
                        <a:defRPr sz="1800" b="1" kern="1200">
                          <a:solidFill>
                            <a:schemeClr val="lt1"/>
                          </a:solidFill>
                          <a:latin typeface="Gill Sans MT" panose="020B0502020104020203"/>
                        </a:defRPr>
                      </a:lvl9pPr>
                    </a:lstStyle>
                    <a:p>
                      <a:pPr algn="l" fontAlgn="t"/>
                      <a:r>
                        <a:rPr lang="es-PE" sz="2400" dirty="0">
                          <a:effectLst/>
                        </a:rPr>
                        <a:t>NÚCLEO DE LINUX NECESARIO</a:t>
                      </a:r>
                      <a:endParaRPr lang="es-PE" sz="2400" b="1" dirty="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b="1" kern="1200">
                          <a:solidFill>
                            <a:schemeClr val="lt1"/>
                          </a:solidFill>
                          <a:latin typeface="Gill Sans MT" panose="020B0502020104020203"/>
                        </a:defRPr>
                      </a:lvl1pPr>
                      <a:lvl2pPr marL="457200" algn="l" defTabSz="914400" rtl="0" eaLnBrk="1" latinLnBrk="0" hangingPunct="1">
                        <a:defRPr sz="1800" b="1" kern="1200">
                          <a:solidFill>
                            <a:schemeClr val="lt1"/>
                          </a:solidFill>
                          <a:latin typeface="Gill Sans MT" panose="020B0502020104020203"/>
                        </a:defRPr>
                      </a:lvl2pPr>
                      <a:lvl3pPr marL="914400" algn="l" defTabSz="914400" rtl="0" eaLnBrk="1" latinLnBrk="0" hangingPunct="1">
                        <a:defRPr sz="1800" b="1" kern="1200">
                          <a:solidFill>
                            <a:schemeClr val="lt1"/>
                          </a:solidFill>
                          <a:latin typeface="Gill Sans MT" panose="020B0502020104020203"/>
                        </a:defRPr>
                      </a:lvl3pPr>
                      <a:lvl4pPr marL="1371600" algn="l" defTabSz="914400" rtl="0" eaLnBrk="1" latinLnBrk="0" hangingPunct="1">
                        <a:defRPr sz="1800" b="1" kern="1200">
                          <a:solidFill>
                            <a:schemeClr val="lt1"/>
                          </a:solidFill>
                          <a:latin typeface="Gill Sans MT" panose="020B0502020104020203"/>
                        </a:defRPr>
                      </a:lvl4pPr>
                      <a:lvl5pPr marL="1828800" algn="l" defTabSz="914400" rtl="0" eaLnBrk="1" latinLnBrk="0" hangingPunct="1">
                        <a:defRPr sz="1800" b="1" kern="1200">
                          <a:solidFill>
                            <a:schemeClr val="lt1"/>
                          </a:solidFill>
                          <a:latin typeface="Gill Sans MT" panose="020B0502020104020203"/>
                        </a:defRPr>
                      </a:lvl5pPr>
                      <a:lvl6pPr marL="2286000" algn="l" defTabSz="914400" rtl="0" eaLnBrk="1" latinLnBrk="0" hangingPunct="1">
                        <a:defRPr sz="1800" b="1" kern="1200">
                          <a:solidFill>
                            <a:schemeClr val="lt1"/>
                          </a:solidFill>
                          <a:latin typeface="Gill Sans MT" panose="020B0502020104020203"/>
                        </a:defRPr>
                      </a:lvl6pPr>
                      <a:lvl7pPr marL="2743200" algn="l" defTabSz="914400" rtl="0" eaLnBrk="1" latinLnBrk="0" hangingPunct="1">
                        <a:defRPr sz="1800" b="1" kern="1200">
                          <a:solidFill>
                            <a:schemeClr val="lt1"/>
                          </a:solidFill>
                          <a:latin typeface="Gill Sans MT" panose="020B0502020104020203"/>
                        </a:defRPr>
                      </a:lvl7pPr>
                      <a:lvl8pPr marL="3200400" algn="l" defTabSz="914400" rtl="0" eaLnBrk="1" latinLnBrk="0" hangingPunct="1">
                        <a:defRPr sz="1800" b="1" kern="1200">
                          <a:solidFill>
                            <a:schemeClr val="lt1"/>
                          </a:solidFill>
                          <a:latin typeface="Gill Sans MT" panose="020B0502020104020203"/>
                        </a:defRPr>
                      </a:lvl8pPr>
                      <a:lvl9pPr marL="3657600" algn="l" defTabSz="914400" rtl="0" eaLnBrk="1" latinLnBrk="0" hangingPunct="1">
                        <a:defRPr sz="1800" b="1" kern="1200">
                          <a:solidFill>
                            <a:schemeClr val="lt1"/>
                          </a:solidFill>
                          <a:latin typeface="Gill Sans MT" panose="020B0502020104020203"/>
                        </a:defRPr>
                      </a:lvl9pPr>
                    </a:lstStyle>
                    <a:p>
                      <a:pPr fontAlgn="t"/>
                      <a:r>
                        <a:rPr lang="es-PE" sz="2400" dirty="0">
                          <a:effectLst/>
                        </a:rPr>
                        <a:t>COMO LXC </a:t>
                      </a:r>
                      <a:r>
                        <a:rPr lang="es-PE" sz="2400" kern="1200" dirty="0">
                          <a:effectLst/>
                        </a:rPr>
                        <a:t>VERSIÓN 2.6.32 O SUPERIOR</a:t>
                      </a:r>
                      <a:endParaRPr lang="es-PE" sz="2400" b="1" dirty="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3132080874"/>
                  </a:ext>
                </a:extLst>
              </a:tr>
              <a:tr h="832298">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l" fontAlgn="t"/>
                      <a:r>
                        <a:rPr lang="es-PE" sz="2400" dirty="0">
                          <a:effectLst/>
                        </a:rPr>
                        <a:t>Distribuciones de Linux compatibles</a:t>
                      </a:r>
                      <a:endParaRPr lang="es-PE" sz="2400" b="0" dirty="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fontAlgn="t"/>
                      <a:r>
                        <a:rPr lang="es-PE" sz="2400">
                          <a:effectLst/>
                        </a:rPr>
                        <a:t>Cliente de líneas de comando (lxc): Ubuntu 14.04 LTS, Ubuntu 16.04 LTS, nova-compute-lxd: Ubuntu 16.04 LTS</a:t>
                      </a:r>
                      <a:endParaRPr lang="es-PE" sz="240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1384951474"/>
                  </a:ext>
                </a:extLst>
              </a:tr>
              <a:tr h="568399">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l" fontAlgn="t"/>
                      <a:r>
                        <a:rPr lang="es-PE" sz="2400">
                          <a:effectLst/>
                        </a:rPr>
                        <a:t>Otras plataformas</a:t>
                      </a:r>
                      <a:endParaRPr lang="es-PE" sz="2400" b="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fontAlgn="t"/>
                      <a:r>
                        <a:rPr lang="es-PE" sz="2400">
                          <a:effectLst/>
                        </a:rPr>
                        <a:t>Ninguna</a:t>
                      </a:r>
                      <a:endParaRPr lang="es-PE" sz="240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2452040963"/>
                  </a:ext>
                </a:extLst>
              </a:tr>
              <a:tr h="568399">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l" fontAlgn="t"/>
                      <a:r>
                        <a:rPr lang="es-PE" sz="2400">
                          <a:effectLst/>
                        </a:rPr>
                        <a:t>Formato de contenedor</a:t>
                      </a:r>
                      <a:endParaRPr lang="es-PE" sz="2400" b="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fontAlgn="t"/>
                      <a:r>
                        <a:rPr lang="es-PE" sz="2400" dirty="0">
                          <a:effectLst/>
                        </a:rPr>
                        <a:t>Linux Container (LXC)</a:t>
                      </a:r>
                      <a:endParaRPr lang="es-PE" sz="2400" dirty="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1061556486"/>
                  </a:ext>
                </a:extLst>
              </a:tr>
              <a:tr h="568399">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l" fontAlgn="t"/>
                      <a:r>
                        <a:rPr lang="es-PE" sz="2400">
                          <a:effectLst/>
                        </a:rPr>
                        <a:t>Licencia</a:t>
                      </a:r>
                      <a:endParaRPr lang="es-PE" sz="2400" b="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fontAlgn="t"/>
                      <a:r>
                        <a:rPr lang="es-PE" sz="2400">
                          <a:effectLst/>
                        </a:rPr>
                        <a:t>Apache 2.0</a:t>
                      </a:r>
                      <a:endParaRPr lang="es-PE" sz="240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1768463152"/>
                  </a:ext>
                </a:extLst>
              </a:tr>
              <a:tr h="568399">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l" fontAlgn="t"/>
                      <a:r>
                        <a:rPr lang="es-PE" sz="2400">
                          <a:effectLst/>
                        </a:rPr>
                        <a:t>Lenguaje de programación</a:t>
                      </a:r>
                      <a:endParaRPr lang="es-PE" sz="2400" b="0">
                        <a:effectLst/>
                        <a:latin typeface="Arial" panose="020B0604020202020204" pitchFamily="34" charset="0"/>
                        <a:cs typeface="Arial" panose="020B0604020202020204" pitchFamily="34" charset="0"/>
                      </a:endParaRPr>
                    </a:p>
                  </a:txBody>
                  <a:tcPr marL="76200" marR="76200" marT="76200" marB="762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fontAlgn="t"/>
                      <a:r>
                        <a:rPr lang="es-PE" sz="2400" dirty="0" err="1">
                          <a:effectLst/>
                        </a:rPr>
                        <a:t>Go</a:t>
                      </a:r>
                      <a:endParaRPr lang="es-PE" sz="2400" dirty="0">
                        <a:effectLst/>
                        <a:latin typeface="Arial" panose="020B0604020202020204" pitchFamily="34" charset="0"/>
                        <a:cs typeface="Arial" panose="020B0604020202020204" pitchFamily="34" charset="0"/>
                      </a:endParaRPr>
                    </a:p>
                  </a:txBody>
                  <a:tcPr marL="38100" marR="38100" marT="38100" marB="38100"/>
                </a:tc>
                <a:extLst>
                  <a:ext uri="{0D108BD9-81ED-4DB2-BD59-A6C34878D82A}">
                    <a16:rowId xmlns:a16="http://schemas.microsoft.com/office/drawing/2014/main" val="1028229315"/>
                  </a:ext>
                </a:extLst>
              </a:tr>
            </a:tbl>
          </a:graphicData>
        </a:graphic>
      </p:graphicFrame>
    </p:spTree>
    <p:extLst>
      <p:ext uri="{BB962C8B-B14F-4D97-AF65-F5344CB8AC3E}">
        <p14:creationId xmlns:p14="http://schemas.microsoft.com/office/powerpoint/2010/main" val="362187042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931248"/>
            <a:ext cx="12204700" cy="218365"/>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algn="ctr"/>
            <a:r>
              <a:rPr lang="es-ES" sz="4400" b="1"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rPr>
              <a:t>VENTAJAS / DESVENTAJAS</a:t>
            </a:r>
            <a:endParaRPr lang="es-ES" sz="4400" b="1" cap="none" spc="0" dirty="0">
              <a:ln w="19050">
                <a:solidFill>
                  <a:schemeClr val="tx1"/>
                </a:solidFill>
                <a:prstDash val="solid"/>
              </a:ln>
              <a:solidFill>
                <a:srgbClr val="FFFFFF"/>
              </a:solidFill>
              <a:effectLst>
                <a:glow rad="228600">
                  <a:schemeClr val="accent4">
                    <a:satMod val="175000"/>
                    <a:alpha val="40000"/>
                  </a:schemeClr>
                </a:glow>
              </a:effectLst>
              <a:latin typeface="Arial Rounded MT Bold" panose="020F0704030504030204" pitchFamily="34" charset="0"/>
            </a:endParaRPr>
          </a:p>
        </p:txBody>
      </p:sp>
      <p:sp>
        <p:nvSpPr>
          <p:cNvPr id="6" name="Rectángulo 5"/>
          <p:cNvSpPr/>
          <p:nvPr/>
        </p:nvSpPr>
        <p:spPr>
          <a:xfrm>
            <a:off x="323088" y="1309592"/>
            <a:ext cx="11390376" cy="923330"/>
          </a:xfrm>
          <a:prstGeom prst="rect">
            <a:avLst/>
          </a:prstGeom>
        </p:spPr>
        <p:txBody>
          <a:bodyPr wrap="square">
            <a:spAutoFit/>
          </a:bodyPr>
          <a:lstStyle/>
          <a:p>
            <a:r>
              <a:rPr lang="es-ES" dirty="0"/>
              <a:t>Igual que LXC, LXD también gestiona contenedores full system. Esta función de gestión de máquinas le diferencia de Docker y </a:t>
            </a:r>
            <a:r>
              <a:rPr lang="es-ES" dirty="0" err="1"/>
              <a:t>rkt</a:t>
            </a:r>
            <a:r>
              <a:rPr lang="es-ES" dirty="0"/>
              <a:t>, cuyas funciones centrales se orientan más bien al despliegue de software. LXD utiliza los mismos métodos de aislamiento que el proyecto LXC de base.</a:t>
            </a:r>
          </a:p>
        </p:txBody>
      </p:sp>
      <p:graphicFrame>
        <p:nvGraphicFramePr>
          <p:cNvPr id="9" name="Marcador de contenido 3">
            <a:extLst>
              <a:ext uri="{FF2B5EF4-FFF2-40B4-BE49-F238E27FC236}">
                <a16:creationId xmlns:a16="http://schemas.microsoft.com/office/drawing/2014/main" id="{FB67ED31-A654-4261-BE24-C2523AB12D7D}"/>
              </a:ext>
            </a:extLst>
          </p:cNvPr>
          <p:cNvGraphicFramePr>
            <a:graphicFrameLocks/>
          </p:cNvGraphicFramePr>
          <p:nvPr>
            <p:extLst>
              <p:ext uri="{D42A27DB-BD31-4B8C-83A1-F6EECF244321}">
                <p14:modId xmlns:p14="http://schemas.microsoft.com/office/powerpoint/2010/main" val="822521100"/>
              </p:ext>
            </p:extLst>
          </p:nvPr>
        </p:nvGraphicFramePr>
        <p:xfrm>
          <a:off x="503301" y="2656434"/>
          <a:ext cx="11029950" cy="3067282"/>
        </p:xfrm>
        <a:graphic>
          <a:graphicData uri="http://schemas.openxmlformats.org/drawingml/2006/table">
            <a:tbl>
              <a:tblPr firstRow="1" bandRow="1">
                <a:tableStyleId>{B301B821-A1FF-4177-AEE7-76D212191A09}</a:tableStyleId>
              </a:tblPr>
              <a:tblGrid>
                <a:gridCol w="5514975">
                  <a:extLst>
                    <a:ext uri="{9D8B030D-6E8A-4147-A177-3AD203B41FA5}">
                      <a16:colId xmlns:a16="http://schemas.microsoft.com/office/drawing/2014/main" val="3060062897"/>
                    </a:ext>
                  </a:extLst>
                </a:gridCol>
                <a:gridCol w="5514975">
                  <a:extLst>
                    <a:ext uri="{9D8B030D-6E8A-4147-A177-3AD203B41FA5}">
                      <a16:colId xmlns:a16="http://schemas.microsoft.com/office/drawing/2014/main" val="3326977126"/>
                    </a:ext>
                  </a:extLst>
                </a:gridCol>
              </a:tblGrid>
              <a:tr h="651822">
                <a:tc>
                  <a:txBody>
                    <a:bodyPr/>
                    <a:lstStyle>
                      <a:lvl1pPr marL="0" algn="l" defTabSz="914400" rtl="0" eaLnBrk="1" latinLnBrk="0" hangingPunct="1">
                        <a:defRPr sz="1800" b="1" kern="1200">
                          <a:solidFill>
                            <a:schemeClr val="lt1"/>
                          </a:solidFill>
                          <a:latin typeface="Gill Sans MT" panose="020B0502020104020203"/>
                        </a:defRPr>
                      </a:lvl1pPr>
                      <a:lvl2pPr marL="457200" algn="l" defTabSz="914400" rtl="0" eaLnBrk="1" latinLnBrk="0" hangingPunct="1">
                        <a:defRPr sz="1800" b="1" kern="1200">
                          <a:solidFill>
                            <a:schemeClr val="lt1"/>
                          </a:solidFill>
                          <a:latin typeface="Gill Sans MT" panose="020B0502020104020203"/>
                        </a:defRPr>
                      </a:lvl2pPr>
                      <a:lvl3pPr marL="914400" algn="l" defTabSz="914400" rtl="0" eaLnBrk="1" latinLnBrk="0" hangingPunct="1">
                        <a:defRPr sz="1800" b="1" kern="1200">
                          <a:solidFill>
                            <a:schemeClr val="lt1"/>
                          </a:solidFill>
                          <a:latin typeface="Gill Sans MT" panose="020B0502020104020203"/>
                        </a:defRPr>
                      </a:lvl3pPr>
                      <a:lvl4pPr marL="1371600" algn="l" defTabSz="914400" rtl="0" eaLnBrk="1" latinLnBrk="0" hangingPunct="1">
                        <a:defRPr sz="1800" b="1" kern="1200">
                          <a:solidFill>
                            <a:schemeClr val="lt1"/>
                          </a:solidFill>
                          <a:latin typeface="Gill Sans MT" panose="020B0502020104020203"/>
                        </a:defRPr>
                      </a:lvl4pPr>
                      <a:lvl5pPr marL="1828800" algn="l" defTabSz="914400" rtl="0" eaLnBrk="1" latinLnBrk="0" hangingPunct="1">
                        <a:defRPr sz="1800" b="1" kern="1200">
                          <a:solidFill>
                            <a:schemeClr val="lt1"/>
                          </a:solidFill>
                          <a:latin typeface="Gill Sans MT" panose="020B0502020104020203"/>
                        </a:defRPr>
                      </a:lvl5pPr>
                      <a:lvl6pPr marL="2286000" algn="l" defTabSz="914400" rtl="0" eaLnBrk="1" latinLnBrk="0" hangingPunct="1">
                        <a:defRPr sz="1800" b="1" kern="1200">
                          <a:solidFill>
                            <a:schemeClr val="lt1"/>
                          </a:solidFill>
                          <a:latin typeface="Gill Sans MT" panose="020B0502020104020203"/>
                        </a:defRPr>
                      </a:lvl6pPr>
                      <a:lvl7pPr marL="2743200" algn="l" defTabSz="914400" rtl="0" eaLnBrk="1" latinLnBrk="0" hangingPunct="1">
                        <a:defRPr sz="1800" b="1" kern="1200">
                          <a:solidFill>
                            <a:schemeClr val="lt1"/>
                          </a:solidFill>
                          <a:latin typeface="Gill Sans MT" panose="020B0502020104020203"/>
                        </a:defRPr>
                      </a:lvl7pPr>
                      <a:lvl8pPr marL="3200400" algn="l" defTabSz="914400" rtl="0" eaLnBrk="1" latinLnBrk="0" hangingPunct="1">
                        <a:defRPr sz="1800" b="1" kern="1200">
                          <a:solidFill>
                            <a:schemeClr val="lt1"/>
                          </a:solidFill>
                          <a:latin typeface="Gill Sans MT" panose="020B0502020104020203"/>
                        </a:defRPr>
                      </a:lvl8pPr>
                      <a:lvl9pPr marL="3657600" algn="l" defTabSz="914400" rtl="0" eaLnBrk="1" latinLnBrk="0" hangingPunct="1">
                        <a:defRPr sz="1800" b="1" kern="1200">
                          <a:solidFill>
                            <a:schemeClr val="lt1"/>
                          </a:solidFill>
                          <a:latin typeface="Gill Sans MT" panose="020B0502020104020203"/>
                        </a:defRPr>
                      </a:lvl9pPr>
                    </a:lstStyle>
                    <a:p>
                      <a:pPr algn="ctr" fontAlgn="b"/>
                      <a:r>
                        <a:rPr lang="es-PE" sz="2400" dirty="0">
                          <a:effectLst/>
                        </a:rPr>
                        <a:t>VENTAJAS</a:t>
                      </a:r>
                      <a:endParaRPr lang="es-PE" sz="2400" b="1" dirty="0">
                        <a:effectLst/>
                      </a:endParaRPr>
                    </a:p>
                  </a:txBody>
                  <a:tcPr marL="95250" marR="95250" marT="95250" marB="95250" anchor="b"/>
                </a:tc>
                <a:tc>
                  <a:txBody>
                    <a:bodyPr/>
                    <a:lstStyle>
                      <a:lvl1pPr marL="0" algn="l" defTabSz="914400" rtl="0" eaLnBrk="1" latinLnBrk="0" hangingPunct="1">
                        <a:defRPr sz="1800" b="1" kern="1200">
                          <a:solidFill>
                            <a:schemeClr val="lt1"/>
                          </a:solidFill>
                          <a:latin typeface="Gill Sans MT" panose="020B0502020104020203"/>
                        </a:defRPr>
                      </a:lvl1pPr>
                      <a:lvl2pPr marL="457200" algn="l" defTabSz="914400" rtl="0" eaLnBrk="1" latinLnBrk="0" hangingPunct="1">
                        <a:defRPr sz="1800" b="1" kern="1200">
                          <a:solidFill>
                            <a:schemeClr val="lt1"/>
                          </a:solidFill>
                          <a:latin typeface="Gill Sans MT" panose="020B0502020104020203"/>
                        </a:defRPr>
                      </a:lvl2pPr>
                      <a:lvl3pPr marL="914400" algn="l" defTabSz="914400" rtl="0" eaLnBrk="1" latinLnBrk="0" hangingPunct="1">
                        <a:defRPr sz="1800" b="1" kern="1200">
                          <a:solidFill>
                            <a:schemeClr val="lt1"/>
                          </a:solidFill>
                          <a:latin typeface="Gill Sans MT" panose="020B0502020104020203"/>
                        </a:defRPr>
                      </a:lvl3pPr>
                      <a:lvl4pPr marL="1371600" algn="l" defTabSz="914400" rtl="0" eaLnBrk="1" latinLnBrk="0" hangingPunct="1">
                        <a:defRPr sz="1800" b="1" kern="1200">
                          <a:solidFill>
                            <a:schemeClr val="lt1"/>
                          </a:solidFill>
                          <a:latin typeface="Gill Sans MT" panose="020B0502020104020203"/>
                        </a:defRPr>
                      </a:lvl4pPr>
                      <a:lvl5pPr marL="1828800" algn="l" defTabSz="914400" rtl="0" eaLnBrk="1" latinLnBrk="0" hangingPunct="1">
                        <a:defRPr sz="1800" b="1" kern="1200">
                          <a:solidFill>
                            <a:schemeClr val="lt1"/>
                          </a:solidFill>
                          <a:latin typeface="Gill Sans MT" panose="020B0502020104020203"/>
                        </a:defRPr>
                      </a:lvl5pPr>
                      <a:lvl6pPr marL="2286000" algn="l" defTabSz="914400" rtl="0" eaLnBrk="1" latinLnBrk="0" hangingPunct="1">
                        <a:defRPr sz="1800" b="1" kern="1200">
                          <a:solidFill>
                            <a:schemeClr val="lt1"/>
                          </a:solidFill>
                          <a:latin typeface="Gill Sans MT" panose="020B0502020104020203"/>
                        </a:defRPr>
                      </a:lvl6pPr>
                      <a:lvl7pPr marL="2743200" algn="l" defTabSz="914400" rtl="0" eaLnBrk="1" latinLnBrk="0" hangingPunct="1">
                        <a:defRPr sz="1800" b="1" kern="1200">
                          <a:solidFill>
                            <a:schemeClr val="lt1"/>
                          </a:solidFill>
                          <a:latin typeface="Gill Sans MT" panose="020B0502020104020203"/>
                        </a:defRPr>
                      </a:lvl7pPr>
                      <a:lvl8pPr marL="3200400" algn="l" defTabSz="914400" rtl="0" eaLnBrk="1" latinLnBrk="0" hangingPunct="1">
                        <a:defRPr sz="1800" b="1" kern="1200">
                          <a:solidFill>
                            <a:schemeClr val="lt1"/>
                          </a:solidFill>
                          <a:latin typeface="Gill Sans MT" panose="020B0502020104020203"/>
                        </a:defRPr>
                      </a:lvl8pPr>
                      <a:lvl9pPr marL="3657600" algn="l" defTabSz="914400" rtl="0" eaLnBrk="1" latinLnBrk="0" hangingPunct="1">
                        <a:defRPr sz="1800" b="1" kern="1200">
                          <a:solidFill>
                            <a:schemeClr val="lt1"/>
                          </a:solidFill>
                          <a:latin typeface="Gill Sans MT" panose="020B0502020104020203"/>
                        </a:defRPr>
                      </a:lvl9pPr>
                    </a:lstStyle>
                    <a:p>
                      <a:pPr algn="ctr" fontAlgn="b"/>
                      <a:r>
                        <a:rPr lang="es-PE" sz="2400" dirty="0">
                          <a:effectLst/>
                        </a:rPr>
                        <a:t>INCONVENIENTES</a:t>
                      </a:r>
                      <a:endParaRPr lang="es-PE" sz="2400" b="1" dirty="0">
                        <a:effectLst/>
                      </a:endParaRPr>
                    </a:p>
                  </a:txBody>
                  <a:tcPr marL="95250" marR="95250" marT="95250" marB="95250" anchor="b"/>
                </a:tc>
                <a:extLst>
                  <a:ext uri="{0D108BD9-81ED-4DB2-BD59-A6C34878D82A}">
                    <a16:rowId xmlns:a16="http://schemas.microsoft.com/office/drawing/2014/main" val="1138587050"/>
                  </a:ext>
                </a:extLst>
              </a:tr>
              <a:tr h="876220">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ctr" fontAlgn="t"/>
                      <a:r>
                        <a:rPr lang="es-PE" sz="2400" dirty="0">
                          <a:effectLst/>
                        </a:rPr>
                        <a:t>✔ LXD está optimizado para operar contenedores full </a:t>
                      </a:r>
                      <a:r>
                        <a:rPr lang="es-PE" sz="2400" dirty="0" err="1">
                          <a:effectLst/>
                        </a:rPr>
                        <a:t>system</a:t>
                      </a:r>
                      <a:r>
                        <a:rPr lang="es-PE" sz="2400" dirty="0">
                          <a:effectLst/>
                        </a:rPr>
                        <a:t>.</a:t>
                      </a:r>
                    </a:p>
                  </a:txBody>
                  <a:tcPr marL="38100" marR="38100" marT="38100" marB="381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ctr" fontAlgn="t"/>
                      <a:r>
                        <a:rPr lang="es-PE" sz="2400" dirty="0">
                          <a:effectLst/>
                        </a:rPr>
                        <a:t>✘ No se utiliza de forma estándar para operar contenedores de aplicaciones.</a:t>
                      </a:r>
                    </a:p>
                  </a:txBody>
                  <a:tcPr marL="38100" marR="38100" marT="38100" marB="38100"/>
                </a:tc>
                <a:extLst>
                  <a:ext uri="{0D108BD9-81ED-4DB2-BD59-A6C34878D82A}">
                    <a16:rowId xmlns:a16="http://schemas.microsoft.com/office/drawing/2014/main" val="3125214834"/>
                  </a:ext>
                </a:extLst>
              </a:tr>
              <a:tr h="1260901">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ctr" fontAlgn="t"/>
                      <a:r>
                        <a:rPr lang="es-PE" sz="2400" dirty="0">
                          <a:effectLst/>
                        </a:rPr>
                        <a:t>✔ El cliente LXD puede configurarse para Windows y macOS y permite el control remoto del demonio LXD por medio de la REST-API.</a:t>
                      </a:r>
                    </a:p>
                  </a:txBody>
                  <a:tcPr marL="38100" marR="38100" marT="38100" marB="38100"/>
                </a:tc>
                <a:tc>
                  <a:txBody>
                    <a:bodyPr/>
                    <a:lstStyle>
                      <a:lvl1pPr marL="0" algn="l" defTabSz="914400" rtl="0" eaLnBrk="1" latinLnBrk="0" hangingPunct="1">
                        <a:defRPr sz="1800" kern="1200">
                          <a:solidFill>
                            <a:schemeClr val="dk1"/>
                          </a:solidFill>
                          <a:latin typeface="Gill Sans MT" panose="020B0502020104020203"/>
                        </a:defRPr>
                      </a:lvl1pPr>
                      <a:lvl2pPr marL="457200" algn="l" defTabSz="914400" rtl="0" eaLnBrk="1" latinLnBrk="0" hangingPunct="1">
                        <a:defRPr sz="1800" kern="1200">
                          <a:solidFill>
                            <a:schemeClr val="dk1"/>
                          </a:solidFill>
                          <a:latin typeface="Gill Sans MT" panose="020B0502020104020203"/>
                        </a:defRPr>
                      </a:lvl2pPr>
                      <a:lvl3pPr marL="914400" algn="l" defTabSz="914400" rtl="0" eaLnBrk="1" latinLnBrk="0" hangingPunct="1">
                        <a:defRPr sz="1800" kern="1200">
                          <a:solidFill>
                            <a:schemeClr val="dk1"/>
                          </a:solidFill>
                          <a:latin typeface="Gill Sans MT" panose="020B0502020104020203"/>
                        </a:defRPr>
                      </a:lvl3pPr>
                      <a:lvl4pPr marL="1371600" algn="l" defTabSz="914400" rtl="0" eaLnBrk="1" latinLnBrk="0" hangingPunct="1">
                        <a:defRPr sz="1800" kern="1200">
                          <a:solidFill>
                            <a:schemeClr val="dk1"/>
                          </a:solidFill>
                          <a:latin typeface="Gill Sans MT" panose="020B0502020104020203"/>
                        </a:defRPr>
                      </a:lvl4pPr>
                      <a:lvl5pPr marL="1828800" algn="l" defTabSz="914400" rtl="0" eaLnBrk="1" latinLnBrk="0" hangingPunct="1">
                        <a:defRPr sz="1800" kern="1200">
                          <a:solidFill>
                            <a:schemeClr val="dk1"/>
                          </a:solidFill>
                          <a:latin typeface="Gill Sans MT" panose="020B0502020104020203"/>
                        </a:defRPr>
                      </a:lvl5pPr>
                      <a:lvl6pPr marL="2286000" algn="l" defTabSz="914400" rtl="0" eaLnBrk="1" latinLnBrk="0" hangingPunct="1">
                        <a:defRPr sz="1800" kern="1200">
                          <a:solidFill>
                            <a:schemeClr val="dk1"/>
                          </a:solidFill>
                          <a:latin typeface="Gill Sans MT" panose="020B0502020104020203"/>
                        </a:defRPr>
                      </a:lvl6pPr>
                      <a:lvl7pPr marL="2743200" algn="l" defTabSz="914400" rtl="0" eaLnBrk="1" latinLnBrk="0" hangingPunct="1">
                        <a:defRPr sz="1800" kern="1200">
                          <a:solidFill>
                            <a:schemeClr val="dk1"/>
                          </a:solidFill>
                          <a:latin typeface="Gill Sans MT" panose="020B0502020104020203"/>
                        </a:defRPr>
                      </a:lvl7pPr>
                      <a:lvl8pPr marL="3200400" algn="l" defTabSz="914400" rtl="0" eaLnBrk="1" latinLnBrk="0" hangingPunct="1">
                        <a:defRPr sz="1800" kern="1200">
                          <a:solidFill>
                            <a:schemeClr val="dk1"/>
                          </a:solidFill>
                          <a:latin typeface="Gill Sans MT" panose="020B0502020104020203"/>
                        </a:defRPr>
                      </a:lvl8pPr>
                      <a:lvl9pPr marL="3657600" algn="l" defTabSz="914400" rtl="0" eaLnBrk="1" latinLnBrk="0" hangingPunct="1">
                        <a:defRPr sz="1800" kern="1200">
                          <a:solidFill>
                            <a:schemeClr val="dk1"/>
                          </a:solidFill>
                          <a:latin typeface="Gill Sans MT" panose="020B0502020104020203"/>
                        </a:defRPr>
                      </a:lvl9pPr>
                    </a:lstStyle>
                    <a:p>
                      <a:pPr algn="ctr" fontAlgn="t"/>
                      <a:r>
                        <a:rPr lang="es-PE" sz="2400" dirty="0">
                          <a:effectLst/>
                        </a:rPr>
                        <a:t>✘ El demonio LXD solo funciona en un núcleo de Linux.</a:t>
                      </a:r>
                    </a:p>
                  </a:txBody>
                  <a:tcPr marL="38100" marR="38100" marT="38100" marB="38100"/>
                </a:tc>
                <a:extLst>
                  <a:ext uri="{0D108BD9-81ED-4DB2-BD59-A6C34878D82A}">
                    <a16:rowId xmlns:a16="http://schemas.microsoft.com/office/drawing/2014/main" val="122704408"/>
                  </a:ext>
                </a:extLst>
              </a:tr>
            </a:tbl>
          </a:graphicData>
        </a:graphic>
      </p:graphicFrame>
    </p:spTree>
    <p:extLst>
      <p:ext uri="{BB962C8B-B14F-4D97-AF65-F5344CB8AC3E}">
        <p14:creationId xmlns:p14="http://schemas.microsoft.com/office/powerpoint/2010/main" val="234409927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293794" y="505842"/>
            <a:ext cx="11390376" cy="1631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306000" lvl="0" indent="-306000" defTabSz="457200">
              <a:spcBef>
                <a:spcPct val="20000"/>
              </a:spcBef>
              <a:spcAft>
                <a:spcPts val="600"/>
              </a:spcAft>
              <a:buClr>
                <a:srgbClr val="4590B8"/>
              </a:buClr>
              <a:buSzPct val="92000"/>
              <a:buFont typeface="Wingdings 2" panose="05020102010507070707" pitchFamily="18" charset="2"/>
              <a:buChar char=""/>
              <a:defRPr/>
            </a:pPr>
            <a:r>
              <a:rPr lang="es-PE" sz="2000" dirty="0">
                <a:latin typeface="Gill Sans MT" panose="020B0502020104020203"/>
              </a:rPr>
              <a:t>El objetivo de </a:t>
            </a:r>
            <a:r>
              <a:rPr lang="es-PE" sz="2000" dirty="0" err="1">
                <a:latin typeface="Gill Sans MT" panose="020B0502020104020203"/>
              </a:rPr>
              <a:t>Unikernels</a:t>
            </a:r>
            <a:r>
              <a:rPr lang="es-PE" sz="2000" dirty="0">
                <a:latin typeface="Gill Sans MT" panose="020B0502020104020203"/>
              </a:rPr>
              <a:t> es eliminar la complejidad y reducir la huella compilando el código fuente en un sistema operativo personalizado que solo proporciona la funcionalidad requerida por la lógica de la aplicación para hacerla pequeña, rápida y eficiente. </a:t>
            </a:r>
            <a:r>
              <a:rPr lang="es-PE" sz="2000" dirty="0" err="1">
                <a:latin typeface="Gill Sans MT" panose="020B0502020104020203"/>
              </a:rPr>
              <a:t>Unikernel</a:t>
            </a:r>
            <a:r>
              <a:rPr lang="es-PE" sz="2000" dirty="0">
                <a:latin typeface="Gill Sans MT" panose="020B0502020104020203"/>
              </a:rPr>
              <a:t> </a:t>
            </a:r>
            <a:r>
              <a:rPr lang="es-PE" sz="2000" dirty="0" err="1">
                <a:latin typeface="Gill Sans MT" panose="020B0502020104020203"/>
              </a:rPr>
              <a:t>Systems</a:t>
            </a:r>
            <a:r>
              <a:rPr lang="es-PE" sz="2000" dirty="0">
                <a:latin typeface="Gill Sans MT" panose="020B0502020104020203"/>
              </a:rPr>
              <a:t> se formó con el objetivo de fomentar el movimiento de código abierto de </a:t>
            </a:r>
            <a:r>
              <a:rPr lang="es-PE" sz="2000" dirty="0" err="1">
                <a:latin typeface="Gill Sans MT" panose="020B0502020104020203"/>
              </a:rPr>
              <a:t>unikernel</a:t>
            </a:r>
            <a:r>
              <a:rPr lang="es-PE" sz="2000" dirty="0">
                <a:latin typeface="Gill Sans MT" panose="020B0502020104020203"/>
              </a:rPr>
              <a:t> y hacer que los </a:t>
            </a:r>
            <a:r>
              <a:rPr lang="es-PE" sz="2000" dirty="0" err="1">
                <a:latin typeface="Gill Sans MT" panose="020B0502020104020203"/>
              </a:rPr>
              <a:t>unikernels</a:t>
            </a:r>
            <a:r>
              <a:rPr lang="es-PE" sz="2000" dirty="0">
                <a:latin typeface="Gill Sans MT" panose="020B0502020104020203"/>
              </a:rPr>
              <a:t> junto con sus herramientas sean más accesibles.</a:t>
            </a:r>
          </a:p>
        </p:txBody>
      </p:sp>
      <p:pic>
        <p:nvPicPr>
          <p:cNvPr id="8" name="Picture 2" descr="https://sdtimes.com/wp-content/uploads/2016/01/0121.sdt-docker.png">
            <a:extLst>
              <a:ext uri="{FF2B5EF4-FFF2-40B4-BE49-F238E27FC236}">
                <a16:creationId xmlns:a16="http://schemas.microsoft.com/office/drawing/2014/main" id="{8AD8FB9A-0CC7-456D-982D-A2EB5FF9C0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8961" y="2258854"/>
            <a:ext cx="7620000" cy="4286250"/>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a:extLst>
              <a:ext uri="{FF2B5EF4-FFF2-40B4-BE49-F238E27FC236}">
                <a16:creationId xmlns:a16="http://schemas.microsoft.com/office/drawing/2014/main" id="{2DC9390C-1DEA-447E-B241-7B90ED6EF409}"/>
              </a:ext>
            </a:extLst>
          </p:cNvPr>
          <p:cNvSpPr/>
          <p:nvPr/>
        </p:nvSpPr>
        <p:spPr>
          <a:xfrm>
            <a:off x="4286774" y="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313345354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Imagen relacionada">
            <a:extLst>
              <a:ext uri="{FF2B5EF4-FFF2-40B4-BE49-F238E27FC236}">
                <a16:creationId xmlns:a16="http://schemas.microsoft.com/office/drawing/2014/main" id="{77BA2672-67DF-42DA-B66C-4C84CA9400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0452" y="196211"/>
            <a:ext cx="7278396" cy="5848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600939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4400" b="1" i="0" u="none" strike="noStrike" kern="1200" cap="none" spc="0" normalizeH="0" baseline="0" noProof="0" dirty="0">
                <a:ln w="19050">
                  <a:solidFill>
                    <a:srgbClr val="151515"/>
                  </a:solidFill>
                  <a:prstDash val="solid"/>
                </a:ln>
                <a:solidFill>
                  <a:srgbClr val="FFFFFF"/>
                </a:solidFill>
                <a:effectLst>
                  <a:glow rad="228600">
                    <a:srgbClr val="FF0000">
                      <a:alpha val="40000"/>
                    </a:srgbClr>
                  </a:glow>
                </a:effectLst>
                <a:uLnTx/>
                <a:uFillTx/>
                <a:latin typeface="Arial Rounded MT Bold" panose="020F0704030504030204" pitchFamily="34" charset="0"/>
                <a:ea typeface="+mn-ea"/>
                <a:cs typeface="+mn-cs"/>
              </a:rPr>
              <a:t>TIPOS DE HYPERVISORES</a:t>
            </a:r>
          </a:p>
        </p:txBody>
      </p:sp>
      <p:sp>
        <p:nvSpPr>
          <p:cNvPr id="8" name="Elipse 7">
            <a:extLst>
              <a:ext uri="{FF2B5EF4-FFF2-40B4-BE49-F238E27FC236}">
                <a16:creationId xmlns:a16="http://schemas.microsoft.com/office/drawing/2014/main" id="{19B63E70-D634-4AEE-A41C-A3940A443811}"/>
              </a:ext>
            </a:extLst>
          </p:cNvPr>
          <p:cNvSpPr/>
          <p:nvPr/>
        </p:nvSpPr>
        <p:spPr>
          <a:xfrm>
            <a:off x="225085" y="1744393"/>
            <a:ext cx="2236762" cy="520505"/>
          </a:xfrm>
          <a:prstGeom prst="ellipse">
            <a:avLst/>
          </a:prstGeom>
          <a:solidFill>
            <a:schemeClr val="accent1"/>
          </a:solidFill>
          <a:ln w="19050" cap="flat" cmpd="sng" algn="ctr">
            <a:solidFill>
              <a:schemeClr val="accent1"/>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s-PE" sz="1800" b="0" i="0" u="none" strike="noStrike" kern="0" cap="none" spc="0" normalizeH="0" baseline="0" noProof="0" dirty="0">
                <a:ln>
                  <a:noFill/>
                </a:ln>
                <a:solidFill>
                  <a:prstClr val="white"/>
                </a:solidFill>
                <a:effectLst/>
                <a:uLnTx/>
                <a:uFillTx/>
                <a:latin typeface="Impact" panose="020B0806030902050204"/>
                <a:ea typeface="+mn-ea"/>
                <a:cs typeface="+mn-cs"/>
              </a:rPr>
              <a:t> </a:t>
            </a:r>
            <a:r>
              <a:rPr kumimoji="0" lang="es-PE" sz="2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rPr>
              <a:t>TIPO 1:</a:t>
            </a:r>
            <a:endParaRPr kumimoji="0" lang="es-PE" sz="1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endParaRPr>
          </a:p>
        </p:txBody>
      </p:sp>
      <p:graphicFrame>
        <p:nvGraphicFramePr>
          <p:cNvPr id="10" name="Diagrama 9">
            <a:extLst>
              <a:ext uri="{FF2B5EF4-FFF2-40B4-BE49-F238E27FC236}">
                <a16:creationId xmlns:a16="http://schemas.microsoft.com/office/drawing/2014/main" id="{75AF3ADA-6A11-48B9-85A2-2C1EDABF024C}"/>
              </a:ext>
            </a:extLst>
          </p:cNvPr>
          <p:cNvGraphicFramePr/>
          <p:nvPr>
            <p:extLst>
              <p:ext uri="{D42A27DB-BD31-4B8C-83A1-F6EECF244321}">
                <p14:modId xmlns:p14="http://schemas.microsoft.com/office/powerpoint/2010/main" val="3841779610"/>
              </p:ext>
            </p:extLst>
          </p:nvPr>
        </p:nvGraphicFramePr>
        <p:xfrm>
          <a:off x="429846" y="2757266"/>
          <a:ext cx="11063459" cy="26025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3016692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4400" b="1" i="0" u="none" strike="noStrike" kern="1200" cap="none" spc="0" normalizeH="0" baseline="0" noProof="0" dirty="0">
                <a:ln w="19050">
                  <a:solidFill>
                    <a:srgbClr val="151515"/>
                  </a:solidFill>
                  <a:prstDash val="solid"/>
                </a:ln>
                <a:solidFill>
                  <a:srgbClr val="FFFFFF"/>
                </a:solidFill>
                <a:effectLst>
                  <a:glow rad="228600">
                    <a:srgbClr val="FF0000">
                      <a:alpha val="40000"/>
                    </a:srgbClr>
                  </a:glow>
                </a:effectLst>
                <a:uLnTx/>
                <a:uFillTx/>
                <a:latin typeface="Arial Rounded MT Bold" panose="020F0704030504030204" pitchFamily="34" charset="0"/>
                <a:ea typeface="+mn-ea"/>
                <a:cs typeface="+mn-cs"/>
              </a:rPr>
              <a:t>TIPOS DE HYPERVISORES</a:t>
            </a:r>
          </a:p>
        </p:txBody>
      </p:sp>
      <p:pic>
        <p:nvPicPr>
          <p:cNvPr id="9" name="Imagen 8" descr="Imagen que contiene captura de pantalla&#10;&#10;Descripción generada con confianza muy alta">
            <a:extLst>
              <a:ext uri="{FF2B5EF4-FFF2-40B4-BE49-F238E27FC236}">
                <a16:creationId xmlns:a16="http://schemas.microsoft.com/office/drawing/2014/main" id="{C7F5765D-0FA0-48B5-B060-3FD78C288B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1180" y="1395835"/>
            <a:ext cx="10250619" cy="4482586"/>
          </a:xfrm>
          <a:prstGeom prst="rect">
            <a:avLst/>
          </a:prstGeom>
        </p:spPr>
      </p:pic>
    </p:spTree>
    <p:extLst>
      <p:ext uri="{BB962C8B-B14F-4D97-AF65-F5344CB8AC3E}">
        <p14:creationId xmlns:p14="http://schemas.microsoft.com/office/powerpoint/2010/main" val="181374153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4400" b="1" i="0" u="none" strike="noStrike" kern="1200" cap="none" spc="0" normalizeH="0" baseline="0" noProof="0" dirty="0">
                <a:ln w="19050">
                  <a:solidFill>
                    <a:srgbClr val="151515"/>
                  </a:solidFill>
                  <a:prstDash val="solid"/>
                </a:ln>
                <a:solidFill>
                  <a:srgbClr val="FFFFFF"/>
                </a:solidFill>
                <a:effectLst>
                  <a:glow rad="228600">
                    <a:srgbClr val="FF0000">
                      <a:alpha val="40000"/>
                    </a:srgbClr>
                  </a:glow>
                </a:effectLst>
                <a:uLnTx/>
                <a:uFillTx/>
                <a:latin typeface="Arial Rounded MT Bold" panose="020F0704030504030204" pitchFamily="34" charset="0"/>
                <a:ea typeface="+mn-ea"/>
                <a:cs typeface="+mn-cs"/>
              </a:rPr>
              <a:t>TIPOS DE HYPERVISORES</a:t>
            </a:r>
          </a:p>
        </p:txBody>
      </p:sp>
      <p:sp>
        <p:nvSpPr>
          <p:cNvPr id="7" name="Elipse 6">
            <a:extLst>
              <a:ext uri="{FF2B5EF4-FFF2-40B4-BE49-F238E27FC236}">
                <a16:creationId xmlns:a16="http://schemas.microsoft.com/office/drawing/2014/main" id="{46920BCB-B93C-479E-BEF9-F3BA68A604C8}"/>
              </a:ext>
            </a:extLst>
          </p:cNvPr>
          <p:cNvSpPr/>
          <p:nvPr/>
        </p:nvSpPr>
        <p:spPr>
          <a:xfrm>
            <a:off x="225085" y="1744393"/>
            <a:ext cx="2236762" cy="520505"/>
          </a:xfrm>
          <a:prstGeom prst="ellipse">
            <a:avLst/>
          </a:prstGeom>
          <a:solidFill>
            <a:schemeClr val="accent1"/>
          </a:solidFill>
          <a:ln w="19050" cap="flat" cmpd="sng" algn="ctr">
            <a:solidFill>
              <a:schemeClr val="accent1"/>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s-PE" sz="1800" b="0" i="0" u="none" strike="noStrike" kern="0" cap="none" spc="0" normalizeH="0" baseline="0" noProof="0" dirty="0">
                <a:ln>
                  <a:noFill/>
                </a:ln>
                <a:solidFill>
                  <a:prstClr val="white"/>
                </a:solidFill>
                <a:effectLst/>
                <a:uLnTx/>
                <a:uFillTx/>
                <a:latin typeface="Impact" panose="020B0806030902050204"/>
                <a:ea typeface="+mn-ea"/>
                <a:cs typeface="+mn-cs"/>
              </a:rPr>
              <a:t> </a:t>
            </a:r>
            <a:r>
              <a:rPr kumimoji="0" lang="es-PE" sz="2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rPr>
              <a:t>TIPO 2:</a:t>
            </a:r>
            <a:endParaRPr kumimoji="0" lang="es-PE" sz="1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endParaRPr>
          </a:p>
        </p:txBody>
      </p:sp>
      <p:graphicFrame>
        <p:nvGraphicFramePr>
          <p:cNvPr id="8" name="Diagrama 7">
            <a:extLst>
              <a:ext uri="{FF2B5EF4-FFF2-40B4-BE49-F238E27FC236}">
                <a16:creationId xmlns:a16="http://schemas.microsoft.com/office/drawing/2014/main" id="{FE307007-6529-418C-9BFA-CD4FCED3BEA4}"/>
              </a:ext>
            </a:extLst>
          </p:cNvPr>
          <p:cNvGraphicFramePr/>
          <p:nvPr>
            <p:extLst>
              <p:ext uri="{D42A27DB-BD31-4B8C-83A1-F6EECF244321}">
                <p14:modId xmlns:p14="http://schemas.microsoft.com/office/powerpoint/2010/main" val="2936547376"/>
              </p:ext>
            </p:extLst>
          </p:nvPr>
        </p:nvGraphicFramePr>
        <p:xfrm>
          <a:off x="980830" y="2447778"/>
          <a:ext cx="9967741" cy="29120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1126594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4400" b="1" i="0" u="none" strike="noStrike" kern="1200" cap="none" spc="0" normalizeH="0" baseline="0" noProof="0" dirty="0">
                <a:ln w="19050">
                  <a:solidFill>
                    <a:srgbClr val="151515"/>
                  </a:solidFill>
                  <a:prstDash val="solid"/>
                </a:ln>
                <a:solidFill>
                  <a:srgbClr val="FFFFFF"/>
                </a:solidFill>
                <a:effectLst>
                  <a:glow rad="228600">
                    <a:srgbClr val="FF0000">
                      <a:alpha val="40000"/>
                    </a:srgbClr>
                  </a:glow>
                </a:effectLst>
                <a:uLnTx/>
                <a:uFillTx/>
                <a:latin typeface="Arial Rounded MT Bold" panose="020F0704030504030204" pitchFamily="34" charset="0"/>
                <a:ea typeface="+mn-ea"/>
                <a:cs typeface="+mn-cs"/>
              </a:rPr>
              <a:t>TIPOS DE HYPERVISORES</a:t>
            </a:r>
          </a:p>
        </p:txBody>
      </p:sp>
      <p:sp>
        <p:nvSpPr>
          <p:cNvPr id="9" name="Elipse 8">
            <a:extLst>
              <a:ext uri="{FF2B5EF4-FFF2-40B4-BE49-F238E27FC236}">
                <a16:creationId xmlns:a16="http://schemas.microsoft.com/office/drawing/2014/main" id="{46920BCB-B93C-479E-BEF9-F3BA68A604C8}"/>
              </a:ext>
            </a:extLst>
          </p:cNvPr>
          <p:cNvSpPr/>
          <p:nvPr/>
        </p:nvSpPr>
        <p:spPr>
          <a:xfrm>
            <a:off x="225084" y="1744393"/>
            <a:ext cx="3334042" cy="520505"/>
          </a:xfrm>
          <a:prstGeom prst="ellipse">
            <a:avLst/>
          </a:prstGeom>
          <a:solidFill>
            <a:schemeClr val="accent1"/>
          </a:solidFill>
          <a:ln w="19050" cap="flat" cmpd="sng" algn="ctr">
            <a:solidFill>
              <a:schemeClr val="accent1"/>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s-PE" sz="1800" b="0" i="0" u="none" strike="noStrike" kern="0" cap="none" spc="0" normalizeH="0" baseline="0" noProof="0" dirty="0">
                <a:ln>
                  <a:noFill/>
                </a:ln>
                <a:solidFill>
                  <a:prstClr val="white"/>
                </a:solidFill>
                <a:effectLst/>
                <a:uLnTx/>
                <a:uFillTx/>
                <a:latin typeface="Impact" panose="020B0806030902050204"/>
                <a:ea typeface="+mn-ea"/>
                <a:cs typeface="+mn-cs"/>
              </a:rPr>
              <a:t> </a:t>
            </a:r>
            <a:r>
              <a:rPr kumimoji="0" lang="es-PE" sz="2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rPr>
              <a:t>HÍBRIDOS:</a:t>
            </a:r>
            <a:endParaRPr kumimoji="0" lang="es-PE" sz="1800" b="0" i="0" u="none" strike="noStrike" kern="0" cap="none" spc="0" normalizeH="0" baseline="0" noProof="0" dirty="0">
              <a:ln>
                <a:noFill/>
              </a:ln>
              <a:solidFill>
                <a:prstClr val="white"/>
              </a:solidFill>
              <a:effectLst/>
              <a:uLnTx/>
              <a:uFillTx/>
              <a:latin typeface="Cooper Black" panose="0208090404030B020404" pitchFamily="18" charset="0"/>
              <a:ea typeface="+mn-ea"/>
              <a:cs typeface="+mn-cs"/>
            </a:endParaRPr>
          </a:p>
        </p:txBody>
      </p:sp>
      <p:graphicFrame>
        <p:nvGraphicFramePr>
          <p:cNvPr id="10" name="Diagrama 9">
            <a:extLst>
              <a:ext uri="{FF2B5EF4-FFF2-40B4-BE49-F238E27FC236}">
                <a16:creationId xmlns:a16="http://schemas.microsoft.com/office/drawing/2014/main" id="{FE307007-6529-418C-9BFA-CD4FCED3BEA4}"/>
              </a:ext>
            </a:extLst>
          </p:cNvPr>
          <p:cNvGraphicFramePr/>
          <p:nvPr>
            <p:extLst>
              <p:ext uri="{D42A27DB-BD31-4B8C-83A1-F6EECF244321}">
                <p14:modId xmlns:p14="http://schemas.microsoft.com/office/powerpoint/2010/main" val="2003539334"/>
              </p:ext>
            </p:extLst>
          </p:nvPr>
        </p:nvGraphicFramePr>
        <p:xfrm>
          <a:off x="896424" y="2757266"/>
          <a:ext cx="9967741" cy="2349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4468108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12700" y="1023581"/>
            <a:ext cx="12204700" cy="21836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PE"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4" name="Rectángulo 3"/>
          <p:cNvSpPr/>
          <p:nvPr/>
        </p:nvSpPr>
        <p:spPr>
          <a:xfrm>
            <a:off x="180643" y="100251"/>
            <a:ext cx="11818014" cy="769441"/>
          </a:xfrm>
          <a:prstGeom prst="rect">
            <a:avLst/>
          </a:prstGeom>
          <a:noFill/>
        </p:spPr>
        <p:txBody>
          <a:bodyPr wrap="square" lIns="91440" tIns="45720" rIns="91440" bIns="45720">
            <a:spAutoFit/>
          </a:bodyPr>
          <a:lstStyle/>
          <a:p>
            <a:pPr lvl="0" algn="ctr"/>
            <a:r>
              <a:rPr lang="es-ES" sz="4400" b="1" dirty="0">
                <a:ln w="19050">
                  <a:solidFill>
                    <a:srgbClr val="151515"/>
                  </a:solidFill>
                  <a:prstDash val="solid"/>
                </a:ln>
                <a:solidFill>
                  <a:srgbClr val="FFFFFF"/>
                </a:solidFill>
                <a:effectLst>
                  <a:glow rad="228600">
                    <a:srgbClr val="FF0000">
                      <a:alpha val="40000"/>
                    </a:srgbClr>
                  </a:glow>
                </a:effectLst>
                <a:latin typeface="Arial Rounded MT Bold" panose="020F0704030504030204" pitchFamily="34" charset="0"/>
              </a:rPr>
              <a:t>TIPOS DE HYPERVISORES</a:t>
            </a:r>
          </a:p>
        </p:txBody>
      </p:sp>
      <p:pic>
        <p:nvPicPr>
          <p:cNvPr id="7" name="Imagen 6" descr="Imagen que contiene captura de pantalla&#10;&#10;Descripción generada con confianza muy alta">
            <a:extLst>
              <a:ext uri="{FF2B5EF4-FFF2-40B4-BE49-F238E27FC236}">
                <a16:creationId xmlns:a16="http://schemas.microsoft.com/office/drawing/2014/main" id="{0893FC0D-1871-4A8B-8287-8901D554A3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8836" y="1395835"/>
            <a:ext cx="8627892" cy="4626739"/>
          </a:xfrm>
          <a:prstGeom prst="rect">
            <a:avLst/>
          </a:prstGeom>
        </p:spPr>
      </p:pic>
    </p:spTree>
    <p:extLst>
      <p:ext uri="{BB962C8B-B14F-4D97-AF65-F5344CB8AC3E}">
        <p14:creationId xmlns:p14="http://schemas.microsoft.com/office/powerpoint/2010/main" val="360376671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06DA6B0C-B5A7-4F5A-BDEF-DC7C3E16097C}"/>
              </a:ext>
            </a:extLst>
          </p:cNvPr>
          <p:cNvSpPr/>
          <p:nvPr/>
        </p:nvSpPr>
        <p:spPr>
          <a:xfrm>
            <a:off x="1476812" y="2488250"/>
            <a:ext cx="9372599" cy="2800767"/>
          </a:xfrm>
          <a:prstGeom prst="rect">
            <a:avLst/>
          </a:prstGeom>
        </p:spPr>
        <p:txBody>
          <a:bodyPr wrap="square">
            <a:spAutoFit/>
          </a:bodyPr>
          <a:lstStyle/>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PROXMOX</a:t>
            </a:r>
          </a:p>
          <a:p>
            <a:pPr lvl="0" algn="ctr"/>
            <a:r>
              <a:rPr lang="es-PE" sz="8800" b="1" dirty="0">
                <a:ln w="28575">
                  <a:solidFill>
                    <a:schemeClr val="accent4"/>
                  </a:solidFill>
                  <a:prstDash val="solid"/>
                </a:ln>
                <a:solidFill>
                  <a:schemeClr val="accent1"/>
                </a:solidFill>
                <a:effectLst>
                  <a:glow rad="63500">
                    <a:srgbClr val="FFC000">
                      <a:satMod val="175000"/>
                      <a:alpha val="40000"/>
                    </a:srgbClr>
                  </a:glow>
                </a:effectLst>
                <a:latin typeface="Berlin Sans FB" panose="020E0602020502020306" pitchFamily="34" charset="0"/>
              </a:rPr>
              <a:t>VE</a:t>
            </a:r>
          </a:p>
        </p:txBody>
      </p:sp>
    </p:spTree>
    <p:extLst>
      <p:ext uri="{BB962C8B-B14F-4D97-AF65-F5344CB8AC3E}">
        <p14:creationId xmlns:p14="http://schemas.microsoft.com/office/powerpoint/2010/main" val="412928804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1_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3546</TotalTime>
  <Words>1963</Words>
  <Application>Microsoft Office PowerPoint</Application>
  <PresentationFormat>Panorámica</PresentationFormat>
  <Paragraphs>147</Paragraphs>
  <Slides>35</Slides>
  <Notes>0</Notes>
  <HiddenSlides>0</HiddenSlides>
  <MMClips>1</MMClips>
  <ScaleCrop>false</ScaleCrop>
  <HeadingPairs>
    <vt:vector size="6" baseType="variant">
      <vt:variant>
        <vt:lpstr>Fuentes usadas</vt:lpstr>
      </vt:variant>
      <vt:variant>
        <vt:i4>15</vt:i4>
      </vt:variant>
      <vt:variant>
        <vt:lpstr>Tema</vt:lpstr>
      </vt:variant>
      <vt:variant>
        <vt:i4>2</vt:i4>
      </vt:variant>
      <vt:variant>
        <vt:lpstr>Títulos de diapositiva</vt:lpstr>
      </vt:variant>
      <vt:variant>
        <vt:i4>35</vt:i4>
      </vt:variant>
    </vt:vector>
  </HeadingPairs>
  <TitlesOfParts>
    <vt:vector size="52" baseType="lpstr">
      <vt:lpstr>Arial</vt:lpstr>
      <vt:lpstr>Arial Black</vt:lpstr>
      <vt:lpstr>Arial Rounded MT Bold</vt:lpstr>
      <vt:lpstr>Berlin Sans FB</vt:lpstr>
      <vt:lpstr>Calibri</vt:lpstr>
      <vt:lpstr>Century Gothic</vt:lpstr>
      <vt:lpstr>Cooper Black</vt:lpstr>
      <vt:lpstr>Garamond</vt:lpstr>
      <vt:lpstr>Gill Sans MT</vt:lpstr>
      <vt:lpstr>Impact</vt:lpstr>
      <vt:lpstr>Lato</vt:lpstr>
      <vt:lpstr>Tahoma</vt:lpstr>
      <vt:lpstr>Wingdings</vt:lpstr>
      <vt:lpstr>Wingdings 2</vt:lpstr>
      <vt:lpstr>Wingdings 3</vt:lpstr>
      <vt:lpstr>Ion</vt:lpstr>
      <vt:lpstr>1_Ion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LEYDI</dc:creator>
  <cp:lastModifiedBy>Esperilla Ruiz</cp:lastModifiedBy>
  <cp:revision>559</cp:revision>
  <dcterms:created xsi:type="dcterms:W3CDTF">2018-09-04T17:05:12Z</dcterms:created>
  <dcterms:modified xsi:type="dcterms:W3CDTF">2019-06-12T13:59:01Z</dcterms:modified>
</cp:coreProperties>
</file>

<file path=docProps/thumbnail.jpeg>
</file>